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62" r:id="rId5"/>
    <p:sldId id="259" r:id="rId6"/>
    <p:sldId id="260" r:id="rId7"/>
    <p:sldId id="261" r:id="rId8"/>
    <p:sldId id="263" r:id="rId9"/>
    <p:sldId id="264" r:id="rId10"/>
    <p:sldId id="265" r:id="rId11"/>
    <p:sldId id="266" r:id="rId12"/>
  </p:sldIdLst>
  <p:sldSz cx="14630400" cy="8229600"/>
  <p:notesSz cx="8229600" cy="14630400"/>
  <p:embeddedFontLst>
    <p:embeddedFont>
      <p:font typeface="Epilogue" panose="020B0604020202020204" charset="0"/>
      <p:regular r:id="rId14"/>
    </p:embeddedFont>
    <p:embeddedFont>
      <p:font typeface="Fraunces Medium"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132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986" y="695325"/>
            <a:ext cx="7768828" cy="2541746"/>
          </a:xfrm>
          <a:prstGeom prst="rect">
            <a:avLst/>
          </a:prstGeom>
          <a:noFill/>
          <a:ln/>
        </p:spPr>
        <p:txBody>
          <a:bodyPr wrap="square" lIns="0" tIns="0" rIns="0" bIns="0" rtlCol="0" anchor="t"/>
          <a:lstStyle/>
          <a:p>
            <a:pPr marL="0" indent="0" algn="l">
              <a:lnSpc>
                <a:spcPts val="6650"/>
              </a:lnSpc>
              <a:buNone/>
            </a:pPr>
            <a:r>
              <a:rPr lang="en-US" sz="3200" b="1" dirty="0">
                <a:solidFill>
                  <a:srgbClr val="FFFFFF"/>
                </a:solidFill>
                <a:latin typeface="Fraunces Medium" pitchFamily="34" charset="0"/>
                <a:ea typeface="Fraunces Medium" pitchFamily="34" charset="-122"/>
                <a:cs typeface="Fraunces Medium" pitchFamily="34" charset="-120"/>
              </a:rPr>
              <a:t>Edge-Aided Plant Species Identification Using Leaf Image Analysis and Hybrid Classification Techniques</a:t>
            </a:r>
            <a:endParaRPr lang="en-US" sz="3200" b="1" dirty="0"/>
          </a:p>
        </p:txBody>
      </p:sp>
      <p:sp>
        <p:nvSpPr>
          <p:cNvPr id="4" name="Text 1"/>
          <p:cNvSpPr/>
          <p:nvPr/>
        </p:nvSpPr>
        <p:spPr>
          <a:xfrm>
            <a:off x="6173986" y="3728204"/>
            <a:ext cx="2455783" cy="306943"/>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Group Members</a:t>
            </a:r>
            <a:endParaRPr lang="en-US" sz="1900" dirty="0"/>
          </a:p>
        </p:txBody>
      </p:sp>
      <p:sp>
        <p:nvSpPr>
          <p:cNvPr id="5" name="Text 2"/>
          <p:cNvSpPr/>
          <p:nvPr/>
        </p:nvSpPr>
        <p:spPr>
          <a:xfrm>
            <a:off x="6173986" y="4231600"/>
            <a:ext cx="4222075"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Abinash Jyoti Ratha Bharat </a:t>
            </a:r>
          </a:p>
          <a:p>
            <a:pPr algn="l">
              <a:lnSpc>
                <a:spcPts val="2450"/>
              </a:lnSpc>
              <a:buSzPct val="100000"/>
            </a:pPr>
            <a:r>
              <a:rPr lang="en-US" sz="1500" dirty="0">
                <a:solidFill>
                  <a:srgbClr val="EBECEF"/>
                </a:solidFill>
                <a:latin typeface="Epilogue" pitchFamily="34" charset="0"/>
                <a:ea typeface="Epilogue" pitchFamily="34" charset="-122"/>
                <a:cs typeface="Epilogue" pitchFamily="34" charset="-120"/>
              </a:rPr>
              <a:t>       (22CSE080, 22UG010167)</a:t>
            </a:r>
            <a:endParaRPr lang="en-US" sz="1500" dirty="0"/>
          </a:p>
        </p:txBody>
      </p:sp>
      <p:sp>
        <p:nvSpPr>
          <p:cNvPr id="6" name="Text 3"/>
          <p:cNvSpPr/>
          <p:nvPr/>
        </p:nvSpPr>
        <p:spPr>
          <a:xfrm>
            <a:off x="6173986" y="4928949"/>
            <a:ext cx="4222075"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Rajat Kumar Dash</a:t>
            </a:r>
          </a:p>
          <a:p>
            <a:pPr algn="l">
              <a:lnSpc>
                <a:spcPts val="2450"/>
              </a:lnSpc>
              <a:buSzPct val="100000"/>
            </a:pPr>
            <a:r>
              <a:rPr lang="en-US" sz="1500" dirty="0">
                <a:solidFill>
                  <a:srgbClr val="EBECEF"/>
                </a:solidFill>
                <a:latin typeface="Epilogue" pitchFamily="34" charset="0"/>
                <a:ea typeface="Epilogue" pitchFamily="34" charset="-122"/>
                <a:cs typeface="Epilogue" pitchFamily="34" charset="-120"/>
              </a:rPr>
              <a:t>       (22CSE139, 22UG010272)</a:t>
            </a:r>
            <a:endParaRPr lang="en-US" sz="1500" dirty="0"/>
          </a:p>
        </p:txBody>
      </p:sp>
      <p:sp>
        <p:nvSpPr>
          <p:cNvPr id="7" name="Text 4"/>
          <p:cNvSpPr/>
          <p:nvPr/>
        </p:nvSpPr>
        <p:spPr>
          <a:xfrm>
            <a:off x="6173986" y="5626298"/>
            <a:ext cx="4222075"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Soumya Ranjan Mohapatra </a:t>
            </a:r>
          </a:p>
          <a:p>
            <a:pPr algn="l">
              <a:lnSpc>
                <a:spcPts val="2450"/>
              </a:lnSpc>
              <a:buSzPct val="100000"/>
            </a:pPr>
            <a:r>
              <a:rPr lang="en-US" sz="1500" dirty="0">
                <a:solidFill>
                  <a:srgbClr val="EBECEF"/>
                </a:solidFill>
                <a:latin typeface="Epilogue" pitchFamily="34" charset="0"/>
                <a:ea typeface="Epilogue" pitchFamily="34" charset="-122"/>
                <a:cs typeface="Epilogue" pitchFamily="34" charset="-120"/>
              </a:rPr>
              <a:t>       (22CSE215, 22UG010348)</a:t>
            </a:r>
            <a:endParaRPr lang="en-US" sz="1500" dirty="0"/>
          </a:p>
        </p:txBody>
      </p:sp>
      <p:sp>
        <p:nvSpPr>
          <p:cNvPr id="8" name="Text 5"/>
          <p:cNvSpPr/>
          <p:nvPr/>
        </p:nvSpPr>
        <p:spPr>
          <a:xfrm>
            <a:off x="10883027" y="3728204"/>
            <a:ext cx="2455783" cy="306943"/>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Supervisor</a:t>
            </a:r>
            <a:endParaRPr lang="en-US" sz="1900" dirty="0"/>
          </a:p>
        </p:txBody>
      </p:sp>
      <p:sp>
        <p:nvSpPr>
          <p:cNvPr id="9" name="Text 6"/>
          <p:cNvSpPr/>
          <p:nvPr/>
        </p:nvSpPr>
        <p:spPr>
          <a:xfrm>
            <a:off x="10883027" y="4231600"/>
            <a:ext cx="3067288" cy="314325"/>
          </a:xfrm>
          <a:prstGeom prst="rect">
            <a:avLst/>
          </a:prstGeom>
          <a:noFill/>
          <a:ln/>
        </p:spPr>
        <p:txBody>
          <a:bodyPr wrap="non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Mr. Sitanshu Kar</a:t>
            </a:r>
            <a:endParaRPr lang="en-US" sz="1500" dirty="0"/>
          </a:p>
        </p:txBody>
      </p:sp>
      <p:sp>
        <p:nvSpPr>
          <p:cNvPr id="10" name="Text 7"/>
          <p:cNvSpPr/>
          <p:nvPr/>
        </p:nvSpPr>
        <p:spPr>
          <a:xfrm>
            <a:off x="6173986" y="6618327"/>
            <a:ext cx="2455783" cy="306943"/>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Domain/Area:</a:t>
            </a:r>
            <a:endParaRPr lang="en-US" sz="1900" dirty="0"/>
          </a:p>
        </p:txBody>
      </p:sp>
      <p:sp>
        <p:nvSpPr>
          <p:cNvPr id="11" name="Text 8"/>
          <p:cNvSpPr/>
          <p:nvPr/>
        </p:nvSpPr>
        <p:spPr>
          <a:xfrm>
            <a:off x="6173986" y="7219950"/>
            <a:ext cx="7768828" cy="314325"/>
          </a:xfrm>
          <a:prstGeom prst="rect">
            <a:avLst/>
          </a:prstGeom>
          <a:noFill/>
          <a:ln/>
        </p:spPr>
        <p:txBody>
          <a:bodyPr wrap="non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Image Processing, Machine Learning, Computer Vision, Agriculture Informatics</a:t>
            </a:r>
            <a:endParaRPr lang="en-US" sz="1500" dirty="0"/>
          </a:p>
        </p:txBody>
      </p:sp>
      <p:sp>
        <p:nvSpPr>
          <p:cNvPr id="14" name="Rectangle: Rounded Corners 13">
            <a:extLst>
              <a:ext uri="{FF2B5EF4-FFF2-40B4-BE49-F238E27FC236}">
                <a16:creationId xmlns:a16="http://schemas.microsoft.com/office/drawing/2014/main" id="{5C77CC10-4A66-5986-0C0F-C8D052E1B1DC}"/>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52701" y="662345"/>
            <a:ext cx="4772978" cy="582811"/>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Fraunces Medium" pitchFamily="34" charset="0"/>
                <a:ea typeface="Fraunces Medium" pitchFamily="34" charset="-122"/>
                <a:cs typeface="Fraunces Medium" pitchFamily="34" charset="-120"/>
              </a:rPr>
              <a:t>Conclusion &amp; Novelty</a:t>
            </a:r>
            <a:endParaRPr lang="en-US" sz="3650" dirty="0"/>
          </a:p>
        </p:txBody>
      </p:sp>
      <p:sp>
        <p:nvSpPr>
          <p:cNvPr id="3" name="Text 1"/>
          <p:cNvSpPr/>
          <p:nvPr/>
        </p:nvSpPr>
        <p:spPr>
          <a:xfrm>
            <a:off x="652701" y="1618059"/>
            <a:ext cx="13324999" cy="894755"/>
          </a:xfrm>
          <a:prstGeom prst="rect">
            <a:avLst/>
          </a:prstGeom>
          <a:noFill/>
          <a:ln/>
        </p:spPr>
        <p:txBody>
          <a:bodyPr wrap="square" lIns="0" tIns="0" rIns="0" bIns="0" rtlCol="0" anchor="t"/>
          <a:lstStyle/>
          <a:p>
            <a:pPr marL="0" indent="0" algn="l">
              <a:lnSpc>
                <a:spcPts val="2300"/>
              </a:lnSpc>
              <a:buNone/>
            </a:pPr>
            <a:r>
              <a:rPr lang="en-US" sz="1450" dirty="0">
                <a:solidFill>
                  <a:srgbClr val="EBECEF"/>
                </a:solidFill>
                <a:latin typeface="Epilogue" pitchFamily="34" charset="0"/>
                <a:ea typeface="Epilogue" pitchFamily="34" charset="-122"/>
                <a:cs typeface="Epilogue" pitchFamily="34" charset="-120"/>
              </a:rPr>
              <a:t>Our project is making substantial progress towards developing an efficient and accurate edge-aided plant species identification system. The combined power of deep learning and traditional feature engineering, optimized for edge devices, offers a promising solution to real-world challenges.</a:t>
            </a:r>
            <a:endParaRPr lang="en-US" sz="1450" dirty="0"/>
          </a:p>
        </p:txBody>
      </p:sp>
      <p:sp>
        <p:nvSpPr>
          <p:cNvPr id="4" name="Text 2"/>
          <p:cNvSpPr/>
          <p:nvPr/>
        </p:nvSpPr>
        <p:spPr>
          <a:xfrm>
            <a:off x="652701" y="2909054"/>
            <a:ext cx="2331125" cy="291346"/>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Fraunces Medium" pitchFamily="34" charset="0"/>
                <a:ea typeface="Fraunces Medium" pitchFamily="34" charset="-122"/>
                <a:cs typeface="Fraunces Medium" pitchFamily="34" charset="-120"/>
              </a:rPr>
              <a:t>Project Novelty:</a:t>
            </a:r>
            <a:endParaRPr lang="en-US" sz="1800" dirty="0"/>
          </a:p>
        </p:txBody>
      </p:sp>
      <p:sp>
        <p:nvSpPr>
          <p:cNvPr id="5" name="Text 3"/>
          <p:cNvSpPr/>
          <p:nvPr/>
        </p:nvSpPr>
        <p:spPr>
          <a:xfrm>
            <a:off x="652701" y="3386852"/>
            <a:ext cx="6435090" cy="894755"/>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BECEF"/>
                </a:solidFill>
                <a:latin typeface="Epilogue" pitchFamily="34" charset="0"/>
                <a:ea typeface="Epilogue" pitchFamily="34" charset="-122"/>
                <a:cs typeface="Epilogue" pitchFamily="34" charset="-120"/>
              </a:rPr>
              <a:t>Hybrid Feature Fusion:</a:t>
            </a:r>
            <a:r>
              <a:rPr lang="en-US" sz="1450" dirty="0">
                <a:solidFill>
                  <a:srgbClr val="EBECEF"/>
                </a:solidFill>
                <a:latin typeface="Epilogue" pitchFamily="34" charset="0"/>
                <a:ea typeface="Epilogue" pitchFamily="34" charset="-122"/>
                <a:cs typeface="Epilogue" pitchFamily="34" charset="-120"/>
              </a:rPr>
              <a:t> Novel combination and optimization of deep and handcrafted features for enhanced classification on resource-constrained platforms.</a:t>
            </a:r>
            <a:endParaRPr lang="en-US" sz="1450" dirty="0"/>
          </a:p>
        </p:txBody>
      </p:sp>
      <p:sp>
        <p:nvSpPr>
          <p:cNvPr id="6" name="Text 4"/>
          <p:cNvSpPr/>
          <p:nvPr/>
        </p:nvSpPr>
        <p:spPr>
          <a:xfrm>
            <a:off x="652701" y="4346853"/>
            <a:ext cx="6435090" cy="894755"/>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BECEF"/>
                </a:solidFill>
                <a:latin typeface="Epilogue" pitchFamily="34" charset="0"/>
                <a:ea typeface="Epilogue" pitchFamily="34" charset="-122"/>
                <a:cs typeface="Epilogue" pitchFamily="34" charset="-120"/>
              </a:rPr>
              <a:t>Edge-Centric Design:</a:t>
            </a:r>
            <a:r>
              <a:rPr lang="en-US" sz="1450" dirty="0">
                <a:solidFill>
                  <a:srgbClr val="EBECEF"/>
                </a:solidFill>
                <a:latin typeface="Epilogue" pitchFamily="34" charset="0"/>
                <a:ea typeface="Epilogue" pitchFamily="34" charset="-122"/>
                <a:cs typeface="Epilogue" pitchFamily="34" charset="-120"/>
              </a:rPr>
              <a:t> Focus on tailoring the entire pipeline, from feature extraction to classification, specifically for efficient deployment on low-power edge devices.</a:t>
            </a:r>
            <a:endParaRPr lang="en-US" sz="1450" dirty="0"/>
          </a:p>
        </p:txBody>
      </p:sp>
      <p:sp>
        <p:nvSpPr>
          <p:cNvPr id="7" name="Text 5"/>
          <p:cNvSpPr/>
          <p:nvPr/>
        </p:nvSpPr>
        <p:spPr>
          <a:xfrm>
            <a:off x="652701" y="5306854"/>
            <a:ext cx="6435090" cy="596503"/>
          </a:xfrm>
          <a:prstGeom prst="rect">
            <a:avLst/>
          </a:prstGeom>
          <a:noFill/>
          <a:ln/>
        </p:spPr>
        <p:txBody>
          <a:bodyPr wrap="square" lIns="0" tIns="0" rIns="0" bIns="0" rtlCol="0" anchor="t"/>
          <a:lstStyle/>
          <a:p>
            <a:pPr marL="342900" indent="-342900" algn="l">
              <a:lnSpc>
                <a:spcPts val="2300"/>
              </a:lnSpc>
              <a:buSzPct val="100000"/>
              <a:buChar char="•"/>
            </a:pPr>
            <a:r>
              <a:rPr lang="en-US" sz="1450" b="1" dirty="0">
                <a:solidFill>
                  <a:srgbClr val="EBECEF"/>
                </a:solidFill>
                <a:latin typeface="Epilogue" pitchFamily="34" charset="0"/>
                <a:ea typeface="Epilogue" pitchFamily="34" charset="-122"/>
                <a:cs typeface="Epilogue" pitchFamily="34" charset="-120"/>
              </a:rPr>
              <a:t>Practical Application:</a:t>
            </a:r>
            <a:r>
              <a:rPr lang="en-US" sz="1450" dirty="0">
                <a:solidFill>
                  <a:srgbClr val="EBECEF"/>
                </a:solidFill>
                <a:latin typeface="Epilogue" pitchFamily="34" charset="0"/>
                <a:ea typeface="Epilogue" pitchFamily="34" charset="-122"/>
                <a:cs typeface="Epilogue" pitchFamily="34" charset="-120"/>
              </a:rPr>
              <a:t> Addressing a critical need for accessible and rapid plant identification in ecological studies and agriculture.</a:t>
            </a:r>
            <a:endParaRPr lang="en-US" sz="1450" dirty="0"/>
          </a:p>
        </p:txBody>
      </p:sp>
      <p:sp>
        <p:nvSpPr>
          <p:cNvPr id="8" name="Text 6"/>
          <p:cNvSpPr/>
          <p:nvPr/>
        </p:nvSpPr>
        <p:spPr>
          <a:xfrm>
            <a:off x="7550229" y="2909054"/>
            <a:ext cx="3118485" cy="291346"/>
          </a:xfrm>
          <a:prstGeom prst="rect">
            <a:avLst/>
          </a:prstGeom>
          <a:noFill/>
          <a:ln/>
        </p:spPr>
        <p:txBody>
          <a:bodyPr wrap="none" lIns="0" tIns="0" rIns="0" bIns="0" rtlCol="0" anchor="t"/>
          <a:lstStyle/>
          <a:p>
            <a:pPr marL="0" indent="0" algn="l">
              <a:lnSpc>
                <a:spcPts val="2250"/>
              </a:lnSpc>
              <a:buNone/>
            </a:pPr>
            <a:r>
              <a:rPr lang="en-US" sz="1800" dirty="0">
                <a:solidFill>
                  <a:srgbClr val="FFFFFF"/>
                </a:solidFill>
                <a:latin typeface="Fraunces Medium" pitchFamily="34" charset="0"/>
                <a:ea typeface="Fraunces Medium" pitchFamily="34" charset="-122"/>
                <a:cs typeface="Fraunces Medium" pitchFamily="34" charset="-120"/>
              </a:rPr>
              <a:t>Current Progress Summary:</a:t>
            </a:r>
            <a:endParaRPr lang="en-US" sz="1800" dirty="0"/>
          </a:p>
        </p:txBody>
      </p:sp>
      <p:sp>
        <p:nvSpPr>
          <p:cNvPr id="9" name="Text 7"/>
          <p:cNvSpPr/>
          <p:nvPr/>
        </p:nvSpPr>
        <p:spPr>
          <a:xfrm>
            <a:off x="7550229" y="3386852"/>
            <a:ext cx="6435090" cy="1491258"/>
          </a:xfrm>
          <a:prstGeom prst="rect">
            <a:avLst/>
          </a:prstGeom>
          <a:noFill/>
          <a:ln/>
        </p:spPr>
        <p:txBody>
          <a:bodyPr wrap="square" lIns="0" tIns="0" rIns="0" bIns="0" rtlCol="0" anchor="t"/>
          <a:lstStyle/>
          <a:p>
            <a:pPr marL="0" indent="0" algn="l">
              <a:lnSpc>
                <a:spcPts val="2300"/>
              </a:lnSpc>
              <a:buNone/>
            </a:pPr>
            <a:r>
              <a:rPr lang="en-US" sz="1450" dirty="0">
                <a:solidFill>
                  <a:srgbClr val="EBECEF"/>
                </a:solidFill>
                <a:latin typeface="Epilogue" pitchFamily="34" charset="0"/>
                <a:ea typeface="Epilogue" pitchFamily="34" charset="-122"/>
                <a:cs typeface="Epilogue" pitchFamily="34" charset="-120"/>
              </a:rPr>
              <a:t>We have established a strong foundation with comprehensive literature review, dataset preparation, and preliminary model development. The hybrid methodology is conceptually solid, and initial results are encouraging. We are well-positioned to achieve our objectives in the coming phases.</a:t>
            </a:r>
            <a:endParaRPr lang="en-US" sz="1450" dirty="0"/>
          </a:p>
        </p:txBody>
      </p:sp>
      <p:sp>
        <p:nvSpPr>
          <p:cNvPr id="10" name="Shape 8"/>
          <p:cNvSpPr/>
          <p:nvPr/>
        </p:nvSpPr>
        <p:spPr>
          <a:xfrm>
            <a:off x="652701" y="6178391"/>
            <a:ext cx="13324999" cy="1388745"/>
          </a:xfrm>
          <a:prstGeom prst="roundRect">
            <a:avLst>
              <a:gd name="adj" fmla="val 5640"/>
            </a:avLst>
          </a:prstGeom>
          <a:solidFill>
            <a:srgbClr val="022349"/>
          </a:solidFill>
          <a:ln/>
        </p:spPr>
      </p:sp>
      <p:pic>
        <p:nvPicPr>
          <p:cNvPr id="11" name="Image 0" descr="preencoded.png"/>
          <p:cNvPicPr>
            <a:picLocks noChangeAspect="1"/>
          </p:cNvPicPr>
          <p:nvPr/>
        </p:nvPicPr>
        <p:blipFill>
          <a:blip r:embed="rId3"/>
          <a:stretch>
            <a:fillRect/>
          </a:stretch>
        </p:blipFill>
        <p:spPr>
          <a:xfrm>
            <a:off x="839152" y="6446282"/>
            <a:ext cx="233005" cy="186452"/>
          </a:xfrm>
          <a:prstGeom prst="rect">
            <a:avLst/>
          </a:prstGeom>
        </p:spPr>
      </p:pic>
      <p:sp>
        <p:nvSpPr>
          <p:cNvPr id="12" name="Text 9"/>
          <p:cNvSpPr/>
          <p:nvPr/>
        </p:nvSpPr>
        <p:spPr>
          <a:xfrm>
            <a:off x="1258610" y="6411397"/>
            <a:ext cx="12532638" cy="894755"/>
          </a:xfrm>
          <a:prstGeom prst="rect">
            <a:avLst/>
          </a:prstGeom>
          <a:noFill/>
          <a:ln/>
        </p:spPr>
        <p:txBody>
          <a:bodyPr wrap="square" lIns="0" tIns="0" rIns="0" bIns="0" rtlCol="0" anchor="t"/>
          <a:lstStyle/>
          <a:p>
            <a:pPr marL="0" indent="0" algn="l">
              <a:lnSpc>
                <a:spcPts val="2300"/>
              </a:lnSpc>
              <a:buNone/>
            </a:pPr>
            <a:r>
              <a:rPr lang="en-US" sz="1450" b="1" dirty="0">
                <a:solidFill>
                  <a:srgbClr val="FFFFFF"/>
                </a:solidFill>
                <a:latin typeface="Epilogue" pitchFamily="34" charset="0"/>
                <a:ea typeface="Epilogue" pitchFamily="34" charset="-122"/>
                <a:cs typeface="Epilogue" pitchFamily="34" charset="-120"/>
              </a:rPr>
              <a:t>Plagiarism Report:</a:t>
            </a:r>
            <a:r>
              <a:rPr lang="en-US" sz="1450" dirty="0">
                <a:solidFill>
                  <a:srgbClr val="FFFFFF"/>
                </a:solidFill>
                <a:latin typeface="Epilogue" pitchFamily="34" charset="0"/>
                <a:ea typeface="Epilogue" pitchFamily="34" charset="-122"/>
                <a:cs typeface="Epilogue" pitchFamily="34" charset="-120"/>
              </a:rPr>
              <a:t> Current draft of the report has a plagiarism percentage of </a:t>
            </a:r>
            <a:r>
              <a:rPr lang="en-US" sz="1450">
                <a:solidFill>
                  <a:srgbClr val="FFFFFF"/>
                </a:solidFill>
                <a:latin typeface="Epilogue" pitchFamily="34" charset="0"/>
                <a:ea typeface="Epilogue" pitchFamily="34" charset="-122"/>
                <a:cs typeface="Epilogue" pitchFamily="34" charset="-120"/>
              </a:rPr>
              <a:t>4</a:t>
            </a:r>
            <a:r>
              <a:rPr lang="en-US" sz="1450">
                <a:solidFill>
                  <a:srgbClr val="8C98CA"/>
                </a:solidFill>
                <a:latin typeface="Epilogue" pitchFamily="34" charset="0"/>
                <a:ea typeface="Epilogue" pitchFamily="34" charset="-122"/>
                <a:cs typeface="Epilogue" pitchFamily="34" charset="-120"/>
              </a:rPr>
              <a:t>% </a:t>
            </a:r>
            <a:r>
              <a:rPr lang="en-US" sz="1450">
                <a:solidFill>
                  <a:srgbClr val="FFFFFF"/>
                </a:solidFill>
                <a:latin typeface="Epilogue" pitchFamily="34" charset="0"/>
                <a:ea typeface="Epilogue" pitchFamily="34" charset="-122"/>
                <a:cs typeface="Epilogue" pitchFamily="34" charset="-120"/>
              </a:rPr>
              <a:t>. </a:t>
            </a:r>
            <a:r>
              <a:rPr lang="en-US" sz="1450" b="1" dirty="0">
                <a:solidFill>
                  <a:srgbClr val="FFFFFF"/>
                </a:solidFill>
                <a:latin typeface="Epilogue" pitchFamily="34" charset="0"/>
                <a:ea typeface="Epilogue" pitchFamily="34" charset="-122"/>
                <a:cs typeface="Epilogue" pitchFamily="34" charset="-120"/>
              </a:rPr>
              <a:t>Declaration:</a:t>
            </a:r>
            <a:r>
              <a:rPr lang="en-US" sz="1450" dirty="0">
                <a:solidFill>
                  <a:srgbClr val="FFFFFF"/>
                </a:solidFill>
                <a:latin typeface="Epilogue" pitchFamily="34" charset="0"/>
                <a:ea typeface="Epilogue" pitchFamily="34" charset="-122"/>
                <a:cs typeface="Epilogue" pitchFamily="34" charset="-120"/>
              </a:rPr>
              <a:t> All content not explicitly cited or attributed has been generated through original thought and research by the group members. AI tools were used for minor grammatical corrections and idea generation, with proper human oversight and review.</a:t>
            </a:r>
            <a:endParaRPr lang="en-US" sz="1450" dirty="0"/>
          </a:p>
        </p:txBody>
      </p:sp>
      <p:sp>
        <p:nvSpPr>
          <p:cNvPr id="13" name="Rectangle: Rounded Corners 12">
            <a:extLst>
              <a:ext uri="{FF2B5EF4-FFF2-40B4-BE49-F238E27FC236}">
                <a16:creationId xmlns:a16="http://schemas.microsoft.com/office/drawing/2014/main" id="{2B82D1B1-525D-EA37-EBB3-B42C44A271EA}"/>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80E26">
              <a:alpha val="80000"/>
            </a:srgbClr>
          </a:solidFill>
          <a:ln/>
        </p:spPr>
      </p:sp>
      <p:sp>
        <p:nvSpPr>
          <p:cNvPr id="4" name="Text 1"/>
          <p:cNvSpPr/>
          <p:nvPr/>
        </p:nvSpPr>
        <p:spPr>
          <a:xfrm>
            <a:off x="1644491" y="2745343"/>
            <a:ext cx="11341298" cy="1417677"/>
          </a:xfrm>
          <a:prstGeom prst="rect">
            <a:avLst/>
          </a:prstGeom>
          <a:noFill/>
          <a:ln/>
        </p:spPr>
        <p:txBody>
          <a:bodyPr wrap="none" lIns="0" tIns="0" rIns="0" bIns="0" rtlCol="0" anchor="t"/>
          <a:lstStyle/>
          <a:p>
            <a:pPr marL="0" indent="0" algn="ctr">
              <a:lnSpc>
                <a:spcPts val="11150"/>
              </a:lnSpc>
              <a:buNone/>
            </a:pPr>
            <a:r>
              <a:rPr lang="en-US" sz="8900" dirty="0">
                <a:solidFill>
                  <a:srgbClr val="FFFFFF"/>
                </a:solidFill>
                <a:latin typeface="Fraunces Medium" pitchFamily="34" charset="0"/>
                <a:ea typeface="Fraunces Medium" pitchFamily="34" charset="-122"/>
                <a:cs typeface="Fraunces Medium" pitchFamily="34" charset="-120"/>
              </a:rPr>
              <a:t>Thank You</a:t>
            </a:r>
            <a:endParaRPr lang="en-US" sz="8900" dirty="0"/>
          </a:p>
        </p:txBody>
      </p:sp>
      <p:sp>
        <p:nvSpPr>
          <p:cNvPr id="5" name="Text 2"/>
          <p:cNvSpPr/>
          <p:nvPr/>
        </p:nvSpPr>
        <p:spPr>
          <a:xfrm>
            <a:off x="793790" y="4503182"/>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We appreciate your time and attention to our progress.</a:t>
            </a:r>
            <a:endParaRPr lang="en-US" sz="1750" dirty="0"/>
          </a:p>
        </p:txBody>
      </p:sp>
      <p:sp>
        <p:nvSpPr>
          <p:cNvPr id="6" name="Text 3"/>
          <p:cNvSpPr/>
          <p:nvPr/>
        </p:nvSpPr>
        <p:spPr>
          <a:xfrm>
            <a:off x="793790" y="5121235"/>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8535" y="517327"/>
            <a:ext cx="7254359" cy="587931"/>
          </a:xfrm>
          <a:prstGeom prst="rect">
            <a:avLst/>
          </a:prstGeom>
          <a:noFill/>
          <a:ln/>
        </p:spPr>
        <p:txBody>
          <a:bodyPr wrap="none" lIns="0" tIns="0" rIns="0" bIns="0" rtlCol="0" anchor="t"/>
          <a:lstStyle/>
          <a:p>
            <a:pPr marL="0" indent="0" algn="l">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Problem Statement &amp; Objectives</a:t>
            </a:r>
            <a:endParaRPr lang="en-US" sz="3700" dirty="0"/>
          </a:p>
        </p:txBody>
      </p:sp>
      <p:sp>
        <p:nvSpPr>
          <p:cNvPr id="3" name="Text 1"/>
          <p:cNvSpPr/>
          <p:nvPr/>
        </p:nvSpPr>
        <p:spPr>
          <a:xfrm>
            <a:off x="658535" y="1575554"/>
            <a:ext cx="2351961" cy="293846"/>
          </a:xfrm>
          <a:prstGeom prst="rect">
            <a:avLst/>
          </a:prstGeom>
          <a:noFill/>
          <a:ln/>
        </p:spPr>
        <p:txBody>
          <a:bodyPr wrap="none" lIns="0" tIns="0" rIns="0" bIns="0" rtlCol="0" anchor="t"/>
          <a:lstStyle/>
          <a:p>
            <a:pPr marL="0" indent="0" algn="l">
              <a:lnSpc>
                <a:spcPts val="2300"/>
              </a:lnSpc>
              <a:buNone/>
            </a:pPr>
            <a:r>
              <a:rPr lang="en-US" sz="1850" dirty="0">
                <a:solidFill>
                  <a:srgbClr val="FFFFFF"/>
                </a:solidFill>
                <a:latin typeface="Fraunces Medium" pitchFamily="34" charset="0"/>
                <a:ea typeface="Fraunces Medium" pitchFamily="34" charset="-122"/>
                <a:cs typeface="Fraunces Medium" pitchFamily="34" charset="-120"/>
              </a:rPr>
              <a:t>The Challenge:</a:t>
            </a:r>
            <a:endParaRPr lang="en-US" sz="1850" dirty="0"/>
          </a:p>
        </p:txBody>
      </p:sp>
      <p:sp>
        <p:nvSpPr>
          <p:cNvPr id="4" name="Text 2"/>
          <p:cNvSpPr/>
          <p:nvPr/>
        </p:nvSpPr>
        <p:spPr>
          <a:xfrm>
            <a:off x="658535" y="2057518"/>
            <a:ext cx="6427113" cy="5034657"/>
          </a:xfrm>
          <a:prstGeom prst="rect">
            <a:avLst/>
          </a:prstGeom>
          <a:noFill/>
          <a:ln/>
        </p:spPr>
        <p:txBody>
          <a:bodyPr wrap="square" lIns="0" tIns="0" rIns="0" bIns="0" rtlCol="0" anchor="t"/>
          <a:lstStyle/>
          <a:p>
            <a:pPr marL="0" indent="0" algn="l">
              <a:lnSpc>
                <a:spcPts val="2350"/>
              </a:lnSpc>
              <a:buNone/>
            </a:pPr>
            <a:r>
              <a:rPr lang="en-US" sz="2000" dirty="0">
                <a:solidFill>
                  <a:srgbClr val="EBECEF"/>
                </a:solidFill>
                <a:latin typeface="Epilogue" pitchFamily="34" charset="0"/>
                <a:ea typeface="Epilogue" pitchFamily="34" charset="-122"/>
                <a:cs typeface="Epilogue" pitchFamily="34" charset="-120"/>
              </a:rPr>
              <a:t>Accurate and rapid plant species identification is crucial for ecological monitoring, agriculture, and biodiversity conservation. Traditional methods are often time-consuming, resource-intensive, and require expert knowledge, leading to delays and inefficiencies. This project addresses the need for a more accessible and efficient identification system, especially in remote or resource-constrained environments.</a:t>
            </a:r>
            <a:endParaRPr lang="en-US" sz="2000" dirty="0"/>
          </a:p>
        </p:txBody>
      </p:sp>
      <p:sp>
        <p:nvSpPr>
          <p:cNvPr id="5" name="Text 3"/>
          <p:cNvSpPr/>
          <p:nvPr/>
        </p:nvSpPr>
        <p:spPr>
          <a:xfrm>
            <a:off x="7552373" y="1575554"/>
            <a:ext cx="2351961" cy="293846"/>
          </a:xfrm>
          <a:prstGeom prst="rect">
            <a:avLst/>
          </a:prstGeom>
          <a:noFill/>
          <a:ln/>
        </p:spPr>
        <p:txBody>
          <a:bodyPr wrap="none" lIns="0" tIns="0" rIns="0" bIns="0" rtlCol="0" anchor="t"/>
          <a:lstStyle/>
          <a:p>
            <a:pPr marL="0" indent="0" algn="l">
              <a:lnSpc>
                <a:spcPts val="2300"/>
              </a:lnSpc>
              <a:buNone/>
            </a:pPr>
            <a:r>
              <a:rPr lang="en-US" sz="1850" b="1" dirty="0">
                <a:solidFill>
                  <a:srgbClr val="FFFFFF"/>
                </a:solidFill>
                <a:latin typeface="Fraunces Medium" pitchFamily="34" charset="0"/>
                <a:ea typeface="Fraunces Medium" pitchFamily="34" charset="-122"/>
                <a:cs typeface="Fraunces Medium" pitchFamily="34" charset="-120"/>
              </a:rPr>
              <a:t>Project Objectives:</a:t>
            </a:r>
            <a:endParaRPr lang="en-US" sz="1850" b="1" dirty="0"/>
          </a:p>
        </p:txBody>
      </p:sp>
      <p:sp>
        <p:nvSpPr>
          <p:cNvPr id="6" name="Shape 4"/>
          <p:cNvSpPr/>
          <p:nvPr/>
        </p:nvSpPr>
        <p:spPr>
          <a:xfrm>
            <a:off x="7552373" y="2080974"/>
            <a:ext cx="423267" cy="423267"/>
          </a:xfrm>
          <a:prstGeom prst="roundRect">
            <a:avLst>
              <a:gd name="adj" fmla="val 18671"/>
            </a:avLst>
          </a:prstGeom>
          <a:solidFill>
            <a:srgbClr val="283157"/>
          </a:solidFill>
          <a:ln w="7620">
            <a:solidFill>
              <a:srgbClr val="414A70"/>
            </a:solidFill>
            <a:prstDash val="solid"/>
          </a:ln>
        </p:spPr>
      </p:sp>
      <p:sp>
        <p:nvSpPr>
          <p:cNvPr id="7" name="Text 5"/>
          <p:cNvSpPr/>
          <p:nvPr/>
        </p:nvSpPr>
        <p:spPr>
          <a:xfrm>
            <a:off x="7622858" y="2116157"/>
            <a:ext cx="282178" cy="352782"/>
          </a:xfrm>
          <a:prstGeom prst="rect">
            <a:avLst/>
          </a:prstGeom>
          <a:noFill/>
          <a:ln/>
        </p:spPr>
        <p:txBody>
          <a:bodyPr wrap="none" lIns="0" tIns="0" rIns="0" bIns="0" rtlCol="0" anchor="t"/>
          <a:lstStyle/>
          <a:p>
            <a:pPr marL="0" indent="0" algn="ctr">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8" name="Text 6"/>
          <p:cNvSpPr/>
          <p:nvPr/>
        </p:nvSpPr>
        <p:spPr>
          <a:xfrm>
            <a:off x="8163758" y="2145625"/>
            <a:ext cx="4951928" cy="731390"/>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Develop an edge-aided hybrid algorithm for </a:t>
            </a:r>
          </a:p>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accurate plant leaf classification.</a:t>
            </a:r>
            <a:endParaRPr lang="en-US" sz="1850" dirty="0"/>
          </a:p>
        </p:txBody>
      </p:sp>
      <p:sp>
        <p:nvSpPr>
          <p:cNvPr id="10" name="Shape 8"/>
          <p:cNvSpPr/>
          <p:nvPr/>
        </p:nvSpPr>
        <p:spPr>
          <a:xfrm>
            <a:off x="7552373" y="3304818"/>
            <a:ext cx="423267" cy="423267"/>
          </a:xfrm>
          <a:prstGeom prst="roundRect">
            <a:avLst>
              <a:gd name="adj" fmla="val 18671"/>
            </a:avLst>
          </a:prstGeom>
          <a:solidFill>
            <a:srgbClr val="283157"/>
          </a:solidFill>
          <a:ln w="7620">
            <a:solidFill>
              <a:srgbClr val="414A70"/>
            </a:solidFill>
            <a:prstDash val="solid"/>
          </a:ln>
        </p:spPr>
      </p:sp>
      <p:sp>
        <p:nvSpPr>
          <p:cNvPr id="11" name="Text 9"/>
          <p:cNvSpPr/>
          <p:nvPr/>
        </p:nvSpPr>
        <p:spPr>
          <a:xfrm>
            <a:off x="7622858" y="3340001"/>
            <a:ext cx="282178" cy="352782"/>
          </a:xfrm>
          <a:prstGeom prst="rect">
            <a:avLst/>
          </a:prstGeom>
          <a:noFill/>
          <a:ln/>
        </p:spPr>
        <p:txBody>
          <a:bodyPr wrap="none" lIns="0" tIns="0" rIns="0" bIns="0" rtlCol="0" anchor="t"/>
          <a:lstStyle/>
          <a:p>
            <a:pPr marL="0" indent="0" algn="ctr">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12" name="Text 10"/>
          <p:cNvSpPr/>
          <p:nvPr/>
        </p:nvSpPr>
        <p:spPr>
          <a:xfrm>
            <a:off x="8163758" y="3369469"/>
            <a:ext cx="4443413" cy="517218"/>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Incorporate vein pattern analysis and </a:t>
            </a:r>
          </a:p>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morphological features</a:t>
            </a:r>
            <a:endParaRPr lang="en-US" sz="1850" dirty="0"/>
          </a:p>
        </p:txBody>
      </p:sp>
      <p:sp>
        <p:nvSpPr>
          <p:cNvPr id="14" name="Shape 12"/>
          <p:cNvSpPr/>
          <p:nvPr/>
        </p:nvSpPr>
        <p:spPr>
          <a:xfrm>
            <a:off x="7552373" y="4829651"/>
            <a:ext cx="423267" cy="423267"/>
          </a:xfrm>
          <a:prstGeom prst="roundRect">
            <a:avLst>
              <a:gd name="adj" fmla="val 18671"/>
            </a:avLst>
          </a:prstGeom>
          <a:solidFill>
            <a:srgbClr val="283157"/>
          </a:solidFill>
          <a:ln w="7620">
            <a:solidFill>
              <a:srgbClr val="414A70"/>
            </a:solidFill>
            <a:prstDash val="solid"/>
          </a:ln>
        </p:spPr>
      </p:sp>
      <p:sp>
        <p:nvSpPr>
          <p:cNvPr id="15" name="Text 13"/>
          <p:cNvSpPr/>
          <p:nvPr/>
        </p:nvSpPr>
        <p:spPr>
          <a:xfrm>
            <a:off x="7622858" y="4864834"/>
            <a:ext cx="282178" cy="352782"/>
          </a:xfrm>
          <a:prstGeom prst="rect">
            <a:avLst/>
          </a:prstGeom>
          <a:noFill/>
          <a:ln/>
        </p:spPr>
        <p:txBody>
          <a:bodyPr wrap="none" lIns="0" tIns="0" rIns="0" bIns="0" rtlCol="0" anchor="t"/>
          <a:lstStyle/>
          <a:p>
            <a:pPr marL="0" indent="0" algn="ctr">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6" name="Text 14"/>
          <p:cNvSpPr/>
          <p:nvPr/>
        </p:nvSpPr>
        <p:spPr>
          <a:xfrm>
            <a:off x="8163758" y="4894302"/>
            <a:ext cx="3383042" cy="681308"/>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Train and evaluate hybrid ML/DL models for </a:t>
            </a:r>
          </a:p>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species recognition.</a:t>
            </a:r>
            <a:endParaRPr lang="en-US" sz="1850" dirty="0"/>
          </a:p>
        </p:txBody>
      </p:sp>
      <p:sp>
        <p:nvSpPr>
          <p:cNvPr id="18" name="Shape 16"/>
          <p:cNvSpPr/>
          <p:nvPr/>
        </p:nvSpPr>
        <p:spPr>
          <a:xfrm>
            <a:off x="7552373" y="6354485"/>
            <a:ext cx="423267" cy="423267"/>
          </a:xfrm>
          <a:prstGeom prst="roundRect">
            <a:avLst>
              <a:gd name="adj" fmla="val 18671"/>
            </a:avLst>
          </a:prstGeom>
          <a:solidFill>
            <a:srgbClr val="283157"/>
          </a:solidFill>
          <a:ln w="7620">
            <a:solidFill>
              <a:srgbClr val="414A70"/>
            </a:solidFill>
            <a:prstDash val="solid"/>
          </a:ln>
        </p:spPr>
      </p:sp>
      <p:sp>
        <p:nvSpPr>
          <p:cNvPr id="19" name="Text 17"/>
          <p:cNvSpPr/>
          <p:nvPr/>
        </p:nvSpPr>
        <p:spPr>
          <a:xfrm>
            <a:off x="7622858" y="6389668"/>
            <a:ext cx="282178" cy="352782"/>
          </a:xfrm>
          <a:prstGeom prst="rect">
            <a:avLst/>
          </a:prstGeom>
          <a:noFill/>
          <a:ln/>
        </p:spPr>
        <p:txBody>
          <a:bodyPr wrap="none" lIns="0" tIns="0" rIns="0" bIns="0" rtlCol="0" anchor="t"/>
          <a:lstStyle/>
          <a:p>
            <a:pPr marL="0" indent="0" algn="ctr">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4</a:t>
            </a:r>
            <a:endParaRPr lang="en-US" sz="2200" dirty="0"/>
          </a:p>
        </p:txBody>
      </p:sp>
      <p:sp>
        <p:nvSpPr>
          <p:cNvPr id="20" name="Text 18"/>
          <p:cNvSpPr/>
          <p:nvPr/>
        </p:nvSpPr>
        <p:spPr>
          <a:xfrm>
            <a:off x="8163758" y="6419136"/>
            <a:ext cx="4066937" cy="293846"/>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Build a scalable pipeline for dataset preprocessing, </a:t>
            </a:r>
          </a:p>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feature extraction, and classification</a:t>
            </a:r>
            <a:endParaRPr lang="en-US" sz="1850" dirty="0"/>
          </a:p>
        </p:txBody>
      </p:sp>
      <p:sp>
        <p:nvSpPr>
          <p:cNvPr id="22" name="Rectangle: Rounded Corners 21">
            <a:extLst>
              <a:ext uri="{FF2B5EF4-FFF2-40B4-BE49-F238E27FC236}">
                <a16:creationId xmlns:a16="http://schemas.microsoft.com/office/drawing/2014/main" id="{CCD67D28-4E3E-DBB6-D924-29D5B0697CFF}"/>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5443" y="663654"/>
            <a:ext cx="8986599" cy="612100"/>
          </a:xfrm>
          <a:prstGeom prst="rect">
            <a:avLst/>
          </a:prstGeom>
          <a:noFill/>
          <a:ln/>
        </p:spPr>
        <p:txBody>
          <a:bodyPr wrap="none" lIns="0" tIns="0" rIns="0" bIns="0" rtlCol="0" anchor="t"/>
          <a:lstStyle/>
          <a:p>
            <a:pPr marL="0" indent="0" algn="l">
              <a:lnSpc>
                <a:spcPts val="4800"/>
              </a:lnSpc>
              <a:buNone/>
            </a:pPr>
            <a:r>
              <a:rPr lang="en-US" sz="3850" dirty="0">
                <a:solidFill>
                  <a:srgbClr val="FFFFFF"/>
                </a:solidFill>
                <a:latin typeface="Fraunces Medium" pitchFamily="34" charset="0"/>
                <a:ea typeface="Fraunces Medium" pitchFamily="34" charset="-122"/>
                <a:cs typeface="Fraunces Medium" pitchFamily="34" charset="-120"/>
              </a:rPr>
              <a:t>Literature Survey: Key Insights &amp; Gaps</a:t>
            </a:r>
            <a:endParaRPr lang="en-US" sz="3850" dirty="0"/>
          </a:p>
        </p:txBody>
      </p:sp>
      <p:sp>
        <p:nvSpPr>
          <p:cNvPr id="3" name="Text 1"/>
          <p:cNvSpPr/>
          <p:nvPr/>
        </p:nvSpPr>
        <p:spPr>
          <a:xfrm>
            <a:off x="685443" y="1667470"/>
            <a:ext cx="13259514" cy="626745"/>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Our comprehensive review of over 10 research papers highlights significant advancements and identifies critical areas for further exploration.</a:t>
            </a:r>
            <a:endParaRPr lang="en-US" sz="1500" dirty="0"/>
          </a:p>
        </p:txBody>
      </p:sp>
      <p:sp>
        <p:nvSpPr>
          <p:cNvPr id="4" name="Shape 2"/>
          <p:cNvSpPr/>
          <p:nvPr/>
        </p:nvSpPr>
        <p:spPr>
          <a:xfrm>
            <a:off x="685443" y="2514481"/>
            <a:ext cx="6531769" cy="2427803"/>
          </a:xfrm>
          <a:prstGeom prst="roundRect">
            <a:avLst>
              <a:gd name="adj" fmla="val 3388"/>
            </a:avLst>
          </a:prstGeom>
          <a:solidFill>
            <a:srgbClr val="080E26"/>
          </a:solidFill>
          <a:ln w="22860">
            <a:solidFill>
              <a:srgbClr val="414A70"/>
            </a:solidFill>
            <a:prstDash val="solid"/>
          </a:ln>
        </p:spPr>
      </p:sp>
      <p:sp>
        <p:nvSpPr>
          <p:cNvPr id="5" name="Shape 3"/>
          <p:cNvSpPr/>
          <p:nvPr/>
        </p:nvSpPr>
        <p:spPr>
          <a:xfrm>
            <a:off x="685443" y="2514481"/>
            <a:ext cx="45720" cy="2427803"/>
          </a:xfrm>
          <a:prstGeom prst="roundRect">
            <a:avLst>
              <a:gd name="adj" fmla="val 179934"/>
            </a:avLst>
          </a:prstGeom>
          <a:solidFill>
            <a:srgbClr val="8C98CA"/>
          </a:solidFill>
          <a:ln/>
        </p:spPr>
      </p:sp>
      <p:sp>
        <p:nvSpPr>
          <p:cNvPr id="6" name="Text 4"/>
          <p:cNvSpPr/>
          <p:nvPr/>
        </p:nvSpPr>
        <p:spPr>
          <a:xfrm>
            <a:off x="949881" y="2733199"/>
            <a:ext cx="3109079" cy="305991"/>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Deep Learning Dominance</a:t>
            </a:r>
            <a:endParaRPr lang="en-US" sz="1900" dirty="0"/>
          </a:p>
        </p:txBody>
      </p:sp>
      <p:sp>
        <p:nvSpPr>
          <p:cNvPr id="7" name="Text 5"/>
          <p:cNvSpPr/>
          <p:nvPr/>
        </p:nvSpPr>
        <p:spPr>
          <a:xfrm>
            <a:off x="949881" y="3156704"/>
            <a:ext cx="6048613" cy="1566863"/>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Convolutional Neural Networks (CNNs) are highly effective in feature extraction from leaf images, often outperforming traditional methods in accuracy. Models like VGG, ResNet, and InceptionNet show promising results in various plant classification tasks.</a:t>
            </a:r>
            <a:endParaRPr lang="en-US" sz="1500" dirty="0"/>
          </a:p>
        </p:txBody>
      </p:sp>
      <p:sp>
        <p:nvSpPr>
          <p:cNvPr id="8" name="Shape 6"/>
          <p:cNvSpPr/>
          <p:nvPr/>
        </p:nvSpPr>
        <p:spPr>
          <a:xfrm>
            <a:off x="7413069" y="2514481"/>
            <a:ext cx="6531888" cy="2427803"/>
          </a:xfrm>
          <a:prstGeom prst="roundRect">
            <a:avLst>
              <a:gd name="adj" fmla="val 3388"/>
            </a:avLst>
          </a:prstGeom>
          <a:solidFill>
            <a:srgbClr val="080E26"/>
          </a:solidFill>
          <a:ln w="22860">
            <a:solidFill>
              <a:srgbClr val="414A70"/>
            </a:solidFill>
            <a:prstDash val="solid"/>
          </a:ln>
        </p:spPr>
      </p:sp>
      <p:sp>
        <p:nvSpPr>
          <p:cNvPr id="9" name="Shape 7"/>
          <p:cNvSpPr/>
          <p:nvPr/>
        </p:nvSpPr>
        <p:spPr>
          <a:xfrm>
            <a:off x="7413069" y="2514481"/>
            <a:ext cx="45720" cy="2427803"/>
          </a:xfrm>
          <a:prstGeom prst="roundRect">
            <a:avLst>
              <a:gd name="adj" fmla="val 179934"/>
            </a:avLst>
          </a:prstGeom>
          <a:solidFill>
            <a:srgbClr val="8C98CA"/>
          </a:solidFill>
          <a:ln/>
        </p:spPr>
      </p:sp>
      <p:sp>
        <p:nvSpPr>
          <p:cNvPr id="10" name="Text 8"/>
          <p:cNvSpPr/>
          <p:nvPr/>
        </p:nvSpPr>
        <p:spPr>
          <a:xfrm>
            <a:off x="7677507" y="2733199"/>
            <a:ext cx="2448282" cy="305991"/>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Feature Engineering</a:t>
            </a:r>
            <a:endParaRPr lang="en-US" sz="1900" dirty="0"/>
          </a:p>
        </p:txBody>
      </p:sp>
      <p:sp>
        <p:nvSpPr>
          <p:cNvPr id="11" name="Text 9"/>
          <p:cNvSpPr/>
          <p:nvPr/>
        </p:nvSpPr>
        <p:spPr>
          <a:xfrm>
            <a:off x="7677507" y="3156704"/>
            <a:ext cx="6048732" cy="1566863"/>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Traditional image processing techniques, such as texture analysis (GLCM, LBP) and shape descriptors (Fourier descriptors, aspect ratio), provide valuable complementary features, especially when integrated with deep learning outputs.</a:t>
            </a:r>
            <a:endParaRPr lang="en-US" sz="1500" dirty="0"/>
          </a:p>
        </p:txBody>
      </p:sp>
      <p:sp>
        <p:nvSpPr>
          <p:cNvPr id="12" name="Shape 10"/>
          <p:cNvSpPr/>
          <p:nvPr/>
        </p:nvSpPr>
        <p:spPr>
          <a:xfrm>
            <a:off x="685443" y="5138142"/>
            <a:ext cx="6531769" cy="2427803"/>
          </a:xfrm>
          <a:prstGeom prst="roundRect">
            <a:avLst>
              <a:gd name="adj" fmla="val 3388"/>
            </a:avLst>
          </a:prstGeom>
          <a:solidFill>
            <a:srgbClr val="080E26"/>
          </a:solidFill>
          <a:ln w="22860">
            <a:solidFill>
              <a:srgbClr val="414A70"/>
            </a:solidFill>
            <a:prstDash val="solid"/>
          </a:ln>
        </p:spPr>
      </p:sp>
      <p:sp>
        <p:nvSpPr>
          <p:cNvPr id="13" name="Shape 11"/>
          <p:cNvSpPr/>
          <p:nvPr/>
        </p:nvSpPr>
        <p:spPr>
          <a:xfrm>
            <a:off x="685443" y="5138142"/>
            <a:ext cx="45720" cy="2427803"/>
          </a:xfrm>
          <a:prstGeom prst="roundRect">
            <a:avLst>
              <a:gd name="adj" fmla="val 179934"/>
            </a:avLst>
          </a:prstGeom>
          <a:solidFill>
            <a:srgbClr val="8C98CA"/>
          </a:solidFill>
          <a:ln/>
        </p:spPr>
      </p:sp>
      <p:sp>
        <p:nvSpPr>
          <p:cNvPr id="14" name="Text 12"/>
          <p:cNvSpPr/>
          <p:nvPr/>
        </p:nvSpPr>
        <p:spPr>
          <a:xfrm>
            <a:off x="949881" y="5356860"/>
            <a:ext cx="3309461" cy="305991"/>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Edge Computing Emergence</a:t>
            </a:r>
            <a:endParaRPr lang="en-US" sz="1900" dirty="0"/>
          </a:p>
        </p:txBody>
      </p:sp>
      <p:sp>
        <p:nvSpPr>
          <p:cNvPr id="15" name="Text 13"/>
          <p:cNvSpPr/>
          <p:nvPr/>
        </p:nvSpPr>
        <p:spPr>
          <a:xfrm>
            <a:off x="949881" y="5780365"/>
            <a:ext cx="6048613" cy="1566863"/>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The shift towards edge deployment for real-time applications is gaining traction. Papers explore model compression, quantization, and specialized hardware to run inference on resource-constrained devices.</a:t>
            </a:r>
            <a:endParaRPr lang="en-US" sz="1500" dirty="0"/>
          </a:p>
        </p:txBody>
      </p:sp>
      <p:sp>
        <p:nvSpPr>
          <p:cNvPr id="16" name="Shape 14"/>
          <p:cNvSpPr/>
          <p:nvPr/>
        </p:nvSpPr>
        <p:spPr>
          <a:xfrm>
            <a:off x="7413069" y="5138142"/>
            <a:ext cx="6531888" cy="2427803"/>
          </a:xfrm>
          <a:prstGeom prst="roundRect">
            <a:avLst>
              <a:gd name="adj" fmla="val 3388"/>
            </a:avLst>
          </a:prstGeom>
          <a:solidFill>
            <a:srgbClr val="080E26"/>
          </a:solidFill>
          <a:ln w="22860">
            <a:solidFill>
              <a:srgbClr val="414A70"/>
            </a:solidFill>
            <a:prstDash val="solid"/>
          </a:ln>
        </p:spPr>
      </p:sp>
      <p:sp>
        <p:nvSpPr>
          <p:cNvPr id="17" name="Shape 15"/>
          <p:cNvSpPr/>
          <p:nvPr/>
        </p:nvSpPr>
        <p:spPr>
          <a:xfrm>
            <a:off x="7413069" y="5138142"/>
            <a:ext cx="45720" cy="2427803"/>
          </a:xfrm>
          <a:prstGeom prst="roundRect">
            <a:avLst>
              <a:gd name="adj" fmla="val 179934"/>
            </a:avLst>
          </a:prstGeom>
          <a:solidFill>
            <a:srgbClr val="8C98CA"/>
          </a:solidFill>
          <a:ln/>
        </p:spPr>
      </p:sp>
      <p:sp>
        <p:nvSpPr>
          <p:cNvPr id="18" name="Text 16"/>
          <p:cNvSpPr/>
          <p:nvPr/>
        </p:nvSpPr>
        <p:spPr>
          <a:xfrm>
            <a:off x="7677507" y="5356860"/>
            <a:ext cx="4846796" cy="305991"/>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Identified Gap: Hybrid Edge Optimization</a:t>
            </a:r>
            <a:endParaRPr lang="en-US" sz="1900" dirty="0"/>
          </a:p>
        </p:txBody>
      </p:sp>
      <p:sp>
        <p:nvSpPr>
          <p:cNvPr id="19" name="Text 17"/>
          <p:cNvSpPr/>
          <p:nvPr/>
        </p:nvSpPr>
        <p:spPr>
          <a:xfrm>
            <a:off x="7677507" y="5780365"/>
            <a:ext cx="6048732" cy="1566863"/>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While individual aspects are well-studied, there's a notable gap in optimizing hybrid classification techniques for efficient and high-accuracy deployment specifically on edge devices, particularly concerning the fusion of deep learning and traditional features in a resource-conscious manner.</a:t>
            </a:r>
            <a:endParaRPr lang="en-US" sz="1500" dirty="0"/>
          </a:p>
        </p:txBody>
      </p:sp>
      <p:sp>
        <p:nvSpPr>
          <p:cNvPr id="20" name="Rectangle: Rounded Corners 19">
            <a:extLst>
              <a:ext uri="{FF2B5EF4-FFF2-40B4-BE49-F238E27FC236}">
                <a16:creationId xmlns:a16="http://schemas.microsoft.com/office/drawing/2014/main" id="{C2F67F67-86C8-9E41-311B-AFD7F04198CB}"/>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98540" y="727472"/>
            <a:ext cx="7794308" cy="623649"/>
          </a:xfrm>
          <a:prstGeom prst="rect">
            <a:avLst/>
          </a:prstGeom>
          <a:noFill/>
          <a:ln/>
        </p:spPr>
        <p:txBody>
          <a:bodyPr wrap="none" lIns="0" tIns="0" rIns="0" bIns="0" rtlCol="0" anchor="t"/>
          <a:lstStyle/>
          <a:p>
            <a:pPr marL="0" indent="0" algn="l">
              <a:lnSpc>
                <a:spcPts val="4900"/>
              </a:lnSpc>
              <a:buNone/>
            </a:pPr>
            <a:r>
              <a:rPr lang="en-US" sz="3900" dirty="0">
                <a:solidFill>
                  <a:srgbClr val="FFFFFF"/>
                </a:solidFill>
                <a:latin typeface="Fraunces Medium" pitchFamily="34" charset="0"/>
                <a:ea typeface="Fraunces Medium" pitchFamily="34" charset="-122"/>
                <a:cs typeface="Fraunces Medium" pitchFamily="34" charset="-120"/>
              </a:rPr>
              <a:t>Preliminary Design / Algorithms</a:t>
            </a:r>
            <a:endParaRPr lang="en-US" sz="3900" dirty="0"/>
          </a:p>
        </p:txBody>
      </p:sp>
      <p:sp>
        <p:nvSpPr>
          <p:cNvPr id="3" name="Text 1"/>
          <p:cNvSpPr/>
          <p:nvPr/>
        </p:nvSpPr>
        <p:spPr>
          <a:xfrm>
            <a:off x="698540" y="1849993"/>
            <a:ext cx="3603308" cy="311944"/>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Fraunces Medium" pitchFamily="34" charset="0"/>
                <a:ea typeface="Fraunces Medium" pitchFamily="34" charset="-122"/>
                <a:cs typeface="Fraunces Medium" pitchFamily="34" charset="-120"/>
              </a:rPr>
              <a:t>Overall Architecture Diagram:</a:t>
            </a:r>
            <a:endParaRPr lang="en-US" sz="1950" dirty="0"/>
          </a:p>
        </p:txBody>
      </p:sp>
      <p:pic>
        <p:nvPicPr>
          <p:cNvPr id="4" name="Image 0" descr="preencoded.png"/>
          <p:cNvPicPr>
            <a:picLocks noChangeAspect="1"/>
          </p:cNvPicPr>
          <p:nvPr/>
        </p:nvPicPr>
        <p:blipFill>
          <a:blip r:embed="rId3"/>
          <a:stretch>
            <a:fillRect/>
          </a:stretch>
        </p:blipFill>
        <p:spPr>
          <a:xfrm>
            <a:off x="549641" y="2005965"/>
            <a:ext cx="6180296" cy="5115639"/>
          </a:xfrm>
          <a:prstGeom prst="rect">
            <a:avLst/>
          </a:prstGeom>
        </p:spPr>
      </p:pic>
      <p:sp>
        <p:nvSpPr>
          <p:cNvPr id="5" name="Text 2"/>
          <p:cNvSpPr/>
          <p:nvPr/>
        </p:nvSpPr>
        <p:spPr>
          <a:xfrm>
            <a:off x="1439588" y="6255932"/>
            <a:ext cx="3398246" cy="374279"/>
          </a:xfrm>
          <a:prstGeom prst="rect">
            <a:avLst/>
          </a:prstGeom>
          <a:noFill/>
          <a:ln/>
        </p:spPr>
        <p:txBody>
          <a:bodyPr wrap="none" lIns="0" tIns="0" rIns="0" bIns="0" rtlCol="0" anchor="t"/>
          <a:lstStyle/>
          <a:p>
            <a:pPr marL="0" indent="0">
              <a:lnSpc>
                <a:spcPts val="1650"/>
              </a:lnSpc>
              <a:buNone/>
            </a:pPr>
            <a:r>
              <a:rPr lang="en-US" sz="2800" b="1" dirty="0">
                <a:solidFill>
                  <a:srgbClr val="000000"/>
                </a:solidFill>
                <a:latin typeface="Fraunces Medium" pitchFamily="34" charset="0"/>
                <a:ea typeface="Fraunces Medium" pitchFamily="34" charset="-122"/>
                <a:cs typeface="Fraunces Medium" pitchFamily="34" charset="-120"/>
              </a:rPr>
              <a:t>Hybrid Classifier</a:t>
            </a:r>
            <a:endParaRPr lang="en-US" sz="2800" b="1" dirty="0"/>
          </a:p>
        </p:txBody>
      </p:sp>
      <p:sp>
        <p:nvSpPr>
          <p:cNvPr id="6" name="Text 3"/>
          <p:cNvSpPr/>
          <p:nvPr/>
        </p:nvSpPr>
        <p:spPr>
          <a:xfrm>
            <a:off x="1384034" y="3923137"/>
            <a:ext cx="3398245" cy="374278"/>
          </a:xfrm>
          <a:prstGeom prst="rect">
            <a:avLst/>
          </a:prstGeom>
          <a:noFill/>
          <a:ln/>
        </p:spPr>
        <p:txBody>
          <a:bodyPr wrap="none" lIns="0" tIns="0" rIns="0" bIns="0" rtlCol="0" anchor="t"/>
          <a:lstStyle/>
          <a:p>
            <a:pPr marL="0" indent="0">
              <a:lnSpc>
                <a:spcPts val="1650"/>
              </a:lnSpc>
              <a:buNone/>
            </a:pPr>
            <a:r>
              <a:rPr lang="en-US" sz="2800" b="1" dirty="0">
                <a:latin typeface="Fraunces Medium" pitchFamily="34" charset="0"/>
                <a:ea typeface="Fraunces Medium" pitchFamily="34" charset="-122"/>
                <a:cs typeface="Fraunces Medium" pitchFamily="34" charset="-120"/>
              </a:rPr>
              <a:t>Feature Extraction</a:t>
            </a:r>
            <a:endParaRPr lang="en-US" sz="2800" b="1" dirty="0"/>
          </a:p>
        </p:txBody>
      </p:sp>
      <p:sp>
        <p:nvSpPr>
          <p:cNvPr id="7" name="Text 4"/>
          <p:cNvSpPr/>
          <p:nvPr/>
        </p:nvSpPr>
        <p:spPr>
          <a:xfrm>
            <a:off x="1443617" y="5086268"/>
            <a:ext cx="3156106" cy="374278"/>
          </a:xfrm>
          <a:prstGeom prst="rect">
            <a:avLst/>
          </a:prstGeom>
          <a:noFill/>
          <a:ln/>
        </p:spPr>
        <p:txBody>
          <a:bodyPr wrap="none" lIns="0" tIns="0" rIns="0" bIns="0" rtlCol="0" anchor="t"/>
          <a:lstStyle/>
          <a:p>
            <a:pPr marL="0" indent="0">
              <a:lnSpc>
                <a:spcPts val="1650"/>
              </a:lnSpc>
              <a:buNone/>
            </a:pPr>
            <a:r>
              <a:rPr lang="en-US" sz="2800" b="1" dirty="0">
                <a:latin typeface="Fraunces Medium" pitchFamily="34" charset="0"/>
                <a:ea typeface="Fraunces Medium" pitchFamily="34" charset="-122"/>
                <a:cs typeface="Fraunces Medium" pitchFamily="34" charset="-120"/>
              </a:rPr>
              <a:t>Preprocessing Module</a:t>
            </a:r>
            <a:endParaRPr lang="en-US" sz="2800" b="1" dirty="0"/>
          </a:p>
        </p:txBody>
      </p:sp>
      <p:sp>
        <p:nvSpPr>
          <p:cNvPr id="8" name="Text 5"/>
          <p:cNvSpPr/>
          <p:nvPr/>
        </p:nvSpPr>
        <p:spPr>
          <a:xfrm>
            <a:off x="1439588" y="2733863"/>
            <a:ext cx="3156106" cy="374278"/>
          </a:xfrm>
          <a:prstGeom prst="rect">
            <a:avLst/>
          </a:prstGeom>
          <a:noFill/>
          <a:ln/>
        </p:spPr>
        <p:txBody>
          <a:bodyPr wrap="none" lIns="0" tIns="0" rIns="0" bIns="0" rtlCol="0" anchor="t"/>
          <a:lstStyle/>
          <a:p>
            <a:pPr marL="0" indent="0">
              <a:lnSpc>
                <a:spcPts val="1650"/>
              </a:lnSpc>
              <a:buNone/>
            </a:pPr>
            <a:r>
              <a:rPr lang="en-US" sz="2800" b="1" dirty="0">
                <a:latin typeface="Fraunces Medium" pitchFamily="34" charset="0"/>
                <a:ea typeface="Fraunces Medium" pitchFamily="34" charset="-122"/>
                <a:cs typeface="Fraunces Medium" pitchFamily="34" charset="-120"/>
              </a:rPr>
              <a:t>Leaf Image Input</a:t>
            </a:r>
            <a:endParaRPr lang="en-US" sz="2800" b="1" dirty="0"/>
          </a:p>
        </p:txBody>
      </p:sp>
      <p:sp>
        <p:nvSpPr>
          <p:cNvPr id="9" name="Text 6"/>
          <p:cNvSpPr/>
          <p:nvPr/>
        </p:nvSpPr>
        <p:spPr>
          <a:xfrm>
            <a:off x="7566303" y="1849993"/>
            <a:ext cx="2495193" cy="311944"/>
          </a:xfrm>
          <a:prstGeom prst="rect">
            <a:avLst/>
          </a:prstGeom>
          <a:noFill/>
          <a:ln/>
        </p:spPr>
        <p:txBody>
          <a:bodyPr wrap="none" lIns="0" tIns="0" rIns="0" bIns="0" rtlCol="0" anchor="t"/>
          <a:lstStyle/>
          <a:p>
            <a:pPr marL="0" indent="0" algn="l">
              <a:lnSpc>
                <a:spcPts val="2450"/>
              </a:lnSpc>
              <a:buNone/>
            </a:pPr>
            <a:r>
              <a:rPr lang="en-US" sz="1950" dirty="0">
                <a:solidFill>
                  <a:srgbClr val="FFFFFF"/>
                </a:solidFill>
                <a:latin typeface="Fraunces Medium" pitchFamily="34" charset="0"/>
                <a:ea typeface="Fraunces Medium" pitchFamily="34" charset="-122"/>
                <a:cs typeface="Fraunces Medium" pitchFamily="34" charset="-120"/>
              </a:rPr>
              <a:t>Algorithmic Flow:</a:t>
            </a:r>
            <a:endParaRPr lang="en-US" sz="1950" dirty="0"/>
          </a:p>
        </p:txBody>
      </p:sp>
      <p:sp>
        <p:nvSpPr>
          <p:cNvPr id="10" name="Text 7"/>
          <p:cNvSpPr/>
          <p:nvPr/>
        </p:nvSpPr>
        <p:spPr>
          <a:xfrm>
            <a:off x="7566303" y="2361486"/>
            <a:ext cx="6373178" cy="63888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Preprocessing:</a:t>
            </a:r>
            <a:r>
              <a:rPr lang="en-US" sz="1550" dirty="0">
                <a:solidFill>
                  <a:srgbClr val="EBECEF"/>
                </a:solidFill>
                <a:latin typeface="Epilogue" pitchFamily="34" charset="0"/>
                <a:ea typeface="Epilogue" pitchFamily="34" charset="-122"/>
                <a:cs typeface="Epilogue" pitchFamily="34" charset="-120"/>
              </a:rPr>
              <a:t> Image segmentation (Otsu's method/watershed), resizing (224x224), normalization.</a:t>
            </a:r>
            <a:endParaRPr lang="en-US" sz="1550" dirty="0"/>
          </a:p>
        </p:txBody>
      </p:sp>
      <p:sp>
        <p:nvSpPr>
          <p:cNvPr id="11" name="Text 8"/>
          <p:cNvSpPr/>
          <p:nvPr/>
        </p:nvSpPr>
        <p:spPr>
          <a:xfrm>
            <a:off x="7566303" y="3070146"/>
            <a:ext cx="6373178" cy="95833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Deep Feature Extraction:</a:t>
            </a:r>
            <a:r>
              <a:rPr lang="en-US" sz="1550" dirty="0">
                <a:solidFill>
                  <a:srgbClr val="EBECEF"/>
                </a:solidFill>
                <a:latin typeface="Epilogue" pitchFamily="34" charset="0"/>
                <a:ea typeface="Epilogue" pitchFamily="34" charset="-122"/>
                <a:cs typeface="Epilogue" pitchFamily="34" charset="-120"/>
              </a:rPr>
              <a:t> Transfer learning using pre-trained MobileNetV2. Last classification layers removed, output from global average pooling layer used as features.</a:t>
            </a:r>
            <a:endParaRPr lang="en-US" sz="1550" dirty="0"/>
          </a:p>
        </p:txBody>
      </p:sp>
      <p:sp>
        <p:nvSpPr>
          <p:cNvPr id="12" name="Text 9"/>
          <p:cNvSpPr/>
          <p:nvPr/>
        </p:nvSpPr>
        <p:spPr>
          <a:xfrm>
            <a:off x="7566303" y="4098250"/>
            <a:ext cx="6373178" cy="95833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Handcrafted Feature Extraction:</a:t>
            </a:r>
            <a:r>
              <a:rPr lang="en-US" sz="1550" dirty="0">
                <a:solidFill>
                  <a:srgbClr val="EBECEF"/>
                </a:solidFill>
                <a:latin typeface="Epilogue" pitchFamily="34" charset="0"/>
                <a:ea typeface="Epilogue" pitchFamily="34" charset="-122"/>
                <a:cs typeface="Epilogue" pitchFamily="34" charset="-120"/>
              </a:rPr>
              <a:t> OpenCV used to compute shape features from contours, GLCM for texture, and color histograms for color representation.</a:t>
            </a:r>
            <a:endParaRPr lang="en-US" sz="1550" dirty="0"/>
          </a:p>
        </p:txBody>
      </p:sp>
      <p:sp>
        <p:nvSpPr>
          <p:cNvPr id="13" name="Text 10"/>
          <p:cNvSpPr/>
          <p:nvPr/>
        </p:nvSpPr>
        <p:spPr>
          <a:xfrm>
            <a:off x="7566303" y="5126355"/>
            <a:ext cx="6373178" cy="95833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Feature Fusion:</a:t>
            </a:r>
            <a:r>
              <a:rPr lang="en-US" sz="1550" dirty="0">
                <a:solidFill>
                  <a:srgbClr val="EBECEF"/>
                </a:solidFill>
                <a:latin typeface="Epilogue" pitchFamily="34" charset="0"/>
                <a:ea typeface="Epilogue" pitchFamily="34" charset="-122"/>
                <a:cs typeface="Epilogue" pitchFamily="34" charset="-120"/>
              </a:rPr>
              <a:t> Concatenation of deep features (1280 dimensions) and handcrafted features (approx. 50-100 dimensions).</a:t>
            </a:r>
            <a:endParaRPr lang="en-US" sz="1550" dirty="0"/>
          </a:p>
        </p:txBody>
      </p:sp>
      <p:sp>
        <p:nvSpPr>
          <p:cNvPr id="14" name="Text 11"/>
          <p:cNvSpPr/>
          <p:nvPr/>
        </p:nvSpPr>
        <p:spPr>
          <a:xfrm>
            <a:off x="7566303" y="6154460"/>
            <a:ext cx="6373178" cy="12777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EBECEF"/>
                </a:solidFill>
                <a:latin typeface="Epilogue" pitchFamily="34" charset="0"/>
                <a:ea typeface="Epilogue" pitchFamily="34" charset="-122"/>
                <a:cs typeface="Epilogue" pitchFamily="34" charset="-120"/>
              </a:rPr>
              <a:t>Hybrid Classification:</a:t>
            </a:r>
            <a:r>
              <a:rPr lang="en-US" sz="1550" dirty="0">
                <a:solidFill>
                  <a:srgbClr val="EBECEF"/>
                </a:solidFill>
                <a:latin typeface="Epilogue" pitchFamily="34" charset="0"/>
                <a:ea typeface="Epilogue" pitchFamily="34" charset="-122"/>
                <a:cs typeface="Epilogue" pitchFamily="34" charset="-120"/>
              </a:rPr>
              <a:t> Initial tests with SVM and Random Forest on fused features show promising results. Exploring a small, custom-built dense neural network for final classification on edge.</a:t>
            </a:r>
            <a:endParaRPr lang="en-US" sz="1550" dirty="0"/>
          </a:p>
        </p:txBody>
      </p:sp>
      <p:sp>
        <p:nvSpPr>
          <p:cNvPr id="15" name="Rectangle: Rounded Corners 14">
            <a:extLst>
              <a:ext uri="{FF2B5EF4-FFF2-40B4-BE49-F238E27FC236}">
                <a16:creationId xmlns:a16="http://schemas.microsoft.com/office/drawing/2014/main" id="{93B4327D-9091-3CF4-5342-B8303A43FBDD}"/>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0793" y="496014"/>
            <a:ext cx="4506397" cy="563285"/>
          </a:xfrm>
          <a:prstGeom prst="rect">
            <a:avLst/>
          </a:prstGeom>
          <a:noFill/>
          <a:ln/>
        </p:spPr>
        <p:txBody>
          <a:bodyPr wrap="none" lIns="0" tIns="0" rIns="0" bIns="0" rtlCol="0" anchor="t"/>
          <a:lstStyle/>
          <a:p>
            <a:pPr marL="0" indent="0" algn="l">
              <a:lnSpc>
                <a:spcPts val="4400"/>
              </a:lnSpc>
              <a:buNone/>
            </a:pPr>
            <a:r>
              <a:rPr lang="en-US" sz="3500" dirty="0">
                <a:solidFill>
                  <a:srgbClr val="FFFFFF"/>
                </a:solidFill>
                <a:latin typeface="Fraunces Medium" pitchFamily="34" charset="0"/>
                <a:ea typeface="Fraunces Medium" pitchFamily="34" charset="-122"/>
                <a:cs typeface="Fraunces Medium" pitchFamily="34" charset="-120"/>
              </a:rPr>
              <a:t>Workflow Highlights</a:t>
            </a:r>
            <a:endParaRPr lang="en-US" sz="3500" dirty="0"/>
          </a:p>
        </p:txBody>
      </p:sp>
      <p:sp>
        <p:nvSpPr>
          <p:cNvPr id="3" name="Shape 1"/>
          <p:cNvSpPr/>
          <p:nvPr/>
        </p:nvSpPr>
        <p:spPr>
          <a:xfrm>
            <a:off x="7303770" y="1419701"/>
            <a:ext cx="22860" cy="6313765"/>
          </a:xfrm>
          <a:prstGeom prst="roundRect">
            <a:avLst>
              <a:gd name="adj" fmla="val 331188"/>
            </a:avLst>
          </a:prstGeom>
          <a:solidFill>
            <a:srgbClr val="414A70"/>
          </a:solidFill>
          <a:ln/>
        </p:spPr>
      </p:sp>
      <p:sp>
        <p:nvSpPr>
          <p:cNvPr id="4" name="Shape 2"/>
          <p:cNvSpPr/>
          <p:nvPr/>
        </p:nvSpPr>
        <p:spPr>
          <a:xfrm>
            <a:off x="6594634" y="1611035"/>
            <a:ext cx="540663" cy="22860"/>
          </a:xfrm>
          <a:prstGeom prst="roundRect">
            <a:avLst>
              <a:gd name="adj" fmla="val 331188"/>
            </a:avLst>
          </a:prstGeom>
          <a:solidFill>
            <a:srgbClr val="414A70"/>
          </a:solidFill>
          <a:ln/>
        </p:spPr>
      </p:sp>
      <p:sp>
        <p:nvSpPr>
          <p:cNvPr id="5" name="Shape 3"/>
          <p:cNvSpPr/>
          <p:nvPr/>
        </p:nvSpPr>
        <p:spPr>
          <a:xfrm>
            <a:off x="7112437" y="1419701"/>
            <a:ext cx="405527" cy="405527"/>
          </a:xfrm>
          <a:prstGeom prst="roundRect">
            <a:avLst>
              <a:gd name="adj" fmla="val 18669"/>
            </a:avLst>
          </a:prstGeom>
          <a:solidFill>
            <a:srgbClr val="283157"/>
          </a:solidFill>
          <a:ln w="7620">
            <a:solidFill>
              <a:srgbClr val="414A70"/>
            </a:solidFill>
            <a:prstDash val="solid"/>
          </a:ln>
        </p:spPr>
      </p:sp>
      <p:sp>
        <p:nvSpPr>
          <p:cNvPr id="6" name="Text 4"/>
          <p:cNvSpPr/>
          <p:nvPr/>
        </p:nvSpPr>
        <p:spPr>
          <a:xfrm>
            <a:off x="7180064" y="1453515"/>
            <a:ext cx="270272" cy="337899"/>
          </a:xfrm>
          <a:prstGeom prst="rect">
            <a:avLst/>
          </a:prstGeom>
          <a:noFill/>
          <a:ln/>
        </p:spPr>
        <p:txBody>
          <a:bodyPr wrap="none" lIns="0" tIns="0" rIns="0" bIns="0" rtlCol="0" anchor="t"/>
          <a:lstStyle/>
          <a:p>
            <a:pPr marL="0" indent="0" algn="ctr">
              <a:lnSpc>
                <a:spcPts val="2100"/>
              </a:lnSpc>
              <a:buNone/>
            </a:pPr>
            <a:r>
              <a:rPr lang="en-US" sz="2100" dirty="0">
                <a:solidFill>
                  <a:srgbClr val="EBECEF"/>
                </a:solidFill>
                <a:latin typeface="Fraunces Medium" pitchFamily="34" charset="0"/>
                <a:ea typeface="Fraunces Medium" pitchFamily="34" charset="-122"/>
                <a:cs typeface="Fraunces Medium" pitchFamily="34" charset="-120"/>
              </a:rPr>
              <a:t>1</a:t>
            </a:r>
            <a:endParaRPr lang="en-US" sz="2100" dirty="0"/>
          </a:p>
        </p:txBody>
      </p:sp>
      <p:sp>
        <p:nvSpPr>
          <p:cNvPr id="7" name="Text 5"/>
          <p:cNvSpPr/>
          <p:nvPr/>
        </p:nvSpPr>
        <p:spPr>
          <a:xfrm>
            <a:off x="4160877" y="1481614"/>
            <a:ext cx="2253139" cy="281583"/>
          </a:xfrm>
          <a:prstGeom prst="rect">
            <a:avLst/>
          </a:prstGeom>
          <a:noFill/>
          <a:ln/>
        </p:spPr>
        <p:txBody>
          <a:bodyPr wrap="none" lIns="0" tIns="0" rIns="0" bIns="0" rtlCol="0" anchor="t"/>
          <a:lstStyle/>
          <a:p>
            <a:pPr marL="0" indent="0" algn="r">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Step 1: Input Image</a:t>
            </a:r>
            <a:endParaRPr lang="en-US" sz="1750" dirty="0"/>
          </a:p>
        </p:txBody>
      </p:sp>
      <p:sp>
        <p:nvSpPr>
          <p:cNvPr id="8" name="Text 6"/>
          <p:cNvSpPr/>
          <p:nvPr/>
        </p:nvSpPr>
        <p:spPr>
          <a:xfrm>
            <a:off x="630793" y="1871305"/>
            <a:ext cx="5783223" cy="288369"/>
          </a:xfrm>
          <a:prstGeom prst="rect">
            <a:avLst/>
          </a:prstGeom>
          <a:noFill/>
          <a:ln/>
        </p:spPr>
        <p:txBody>
          <a:bodyPr wrap="none" lIns="0" tIns="0" rIns="0" bIns="0" rtlCol="0" anchor="t"/>
          <a:lstStyle/>
          <a:p>
            <a:pPr marL="0" indent="0" algn="r">
              <a:lnSpc>
                <a:spcPts val="2250"/>
              </a:lnSpc>
              <a:buNone/>
            </a:pPr>
            <a:r>
              <a:rPr lang="en-US" sz="1400" dirty="0">
                <a:solidFill>
                  <a:srgbClr val="EBECEF"/>
                </a:solidFill>
                <a:latin typeface="Epilogue" pitchFamily="34" charset="0"/>
                <a:ea typeface="Epilogue" pitchFamily="34" charset="-122"/>
                <a:cs typeface="Epilogue" pitchFamily="34" charset="-120"/>
              </a:rPr>
              <a:t>User provides a plant image.</a:t>
            </a:r>
            <a:endParaRPr lang="en-US" sz="1400" dirty="0"/>
          </a:p>
        </p:txBody>
      </p:sp>
      <p:sp>
        <p:nvSpPr>
          <p:cNvPr id="9" name="Shape 7"/>
          <p:cNvSpPr/>
          <p:nvPr/>
        </p:nvSpPr>
        <p:spPr>
          <a:xfrm>
            <a:off x="7495103" y="2692360"/>
            <a:ext cx="540663" cy="22860"/>
          </a:xfrm>
          <a:prstGeom prst="roundRect">
            <a:avLst>
              <a:gd name="adj" fmla="val 331188"/>
            </a:avLst>
          </a:prstGeom>
          <a:solidFill>
            <a:srgbClr val="414A70"/>
          </a:solidFill>
          <a:ln/>
        </p:spPr>
      </p:sp>
      <p:sp>
        <p:nvSpPr>
          <p:cNvPr id="10" name="Shape 8"/>
          <p:cNvSpPr/>
          <p:nvPr/>
        </p:nvSpPr>
        <p:spPr>
          <a:xfrm>
            <a:off x="7112437" y="2501027"/>
            <a:ext cx="405527" cy="405527"/>
          </a:xfrm>
          <a:prstGeom prst="roundRect">
            <a:avLst>
              <a:gd name="adj" fmla="val 18669"/>
            </a:avLst>
          </a:prstGeom>
          <a:solidFill>
            <a:srgbClr val="283157"/>
          </a:solidFill>
          <a:ln w="7620">
            <a:solidFill>
              <a:srgbClr val="414A70"/>
            </a:solidFill>
            <a:prstDash val="solid"/>
          </a:ln>
        </p:spPr>
      </p:sp>
      <p:sp>
        <p:nvSpPr>
          <p:cNvPr id="11" name="Text 9"/>
          <p:cNvSpPr/>
          <p:nvPr/>
        </p:nvSpPr>
        <p:spPr>
          <a:xfrm>
            <a:off x="7180064" y="2534841"/>
            <a:ext cx="270272" cy="337899"/>
          </a:xfrm>
          <a:prstGeom prst="rect">
            <a:avLst/>
          </a:prstGeom>
          <a:noFill/>
          <a:ln/>
        </p:spPr>
        <p:txBody>
          <a:bodyPr wrap="none" lIns="0" tIns="0" rIns="0" bIns="0" rtlCol="0" anchor="t"/>
          <a:lstStyle/>
          <a:p>
            <a:pPr marL="0" indent="0" algn="ctr">
              <a:lnSpc>
                <a:spcPts val="2100"/>
              </a:lnSpc>
              <a:buNone/>
            </a:pPr>
            <a:r>
              <a:rPr lang="en-US" sz="2100" dirty="0">
                <a:solidFill>
                  <a:srgbClr val="EBECEF"/>
                </a:solidFill>
                <a:latin typeface="Fraunces Medium" pitchFamily="34" charset="0"/>
                <a:ea typeface="Fraunces Medium" pitchFamily="34" charset="-122"/>
                <a:cs typeface="Fraunces Medium" pitchFamily="34" charset="-120"/>
              </a:rPr>
              <a:t>2</a:t>
            </a:r>
            <a:endParaRPr lang="en-US" sz="2100" dirty="0"/>
          </a:p>
        </p:txBody>
      </p:sp>
      <p:sp>
        <p:nvSpPr>
          <p:cNvPr id="12" name="Text 10"/>
          <p:cNvSpPr/>
          <p:nvPr/>
        </p:nvSpPr>
        <p:spPr>
          <a:xfrm>
            <a:off x="8216384" y="2562939"/>
            <a:ext cx="4183023" cy="281583"/>
          </a:xfrm>
          <a:prstGeom prst="rect">
            <a:avLst/>
          </a:prstGeom>
          <a:noFill/>
          <a:ln/>
        </p:spPr>
        <p:txBody>
          <a:bodyPr wrap="none" lIns="0" tIns="0" rIns="0" bIns="0" rtlCol="0" anchor="t"/>
          <a:lstStyle/>
          <a:p>
            <a:pPr marL="0" indent="0" algn="l">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Step 2: Leaf Detection (New Algorithm)</a:t>
            </a:r>
            <a:endParaRPr lang="en-US" sz="1750" dirty="0"/>
          </a:p>
        </p:txBody>
      </p:sp>
      <p:sp>
        <p:nvSpPr>
          <p:cNvPr id="13" name="Text 11"/>
          <p:cNvSpPr/>
          <p:nvPr/>
        </p:nvSpPr>
        <p:spPr>
          <a:xfrm>
            <a:off x="8216384" y="2952631"/>
            <a:ext cx="5783223" cy="288369"/>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Checks if the input is a leaf; rejects if not.</a:t>
            </a:r>
            <a:endParaRPr lang="en-US" sz="1400" dirty="0"/>
          </a:p>
        </p:txBody>
      </p:sp>
      <p:sp>
        <p:nvSpPr>
          <p:cNvPr id="14" name="Shape 12"/>
          <p:cNvSpPr/>
          <p:nvPr/>
        </p:nvSpPr>
        <p:spPr>
          <a:xfrm>
            <a:off x="6594634" y="3624501"/>
            <a:ext cx="540663" cy="22860"/>
          </a:xfrm>
          <a:prstGeom prst="roundRect">
            <a:avLst>
              <a:gd name="adj" fmla="val 331188"/>
            </a:avLst>
          </a:prstGeom>
          <a:solidFill>
            <a:srgbClr val="414A70"/>
          </a:solidFill>
          <a:ln/>
        </p:spPr>
      </p:sp>
      <p:sp>
        <p:nvSpPr>
          <p:cNvPr id="15" name="Shape 13"/>
          <p:cNvSpPr/>
          <p:nvPr/>
        </p:nvSpPr>
        <p:spPr>
          <a:xfrm>
            <a:off x="7112437" y="3433167"/>
            <a:ext cx="405527" cy="405527"/>
          </a:xfrm>
          <a:prstGeom prst="roundRect">
            <a:avLst>
              <a:gd name="adj" fmla="val 18669"/>
            </a:avLst>
          </a:prstGeom>
          <a:solidFill>
            <a:srgbClr val="283157"/>
          </a:solidFill>
          <a:ln w="7620">
            <a:solidFill>
              <a:srgbClr val="414A70"/>
            </a:solidFill>
            <a:prstDash val="solid"/>
          </a:ln>
        </p:spPr>
      </p:sp>
      <p:sp>
        <p:nvSpPr>
          <p:cNvPr id="16" name="Text 14"/>
          <p:cNvSpPr/>
          <p:nvPr/>
        </p:nvSpPr>
        <p:spPr>
          <a:xfrm>
            <a:off x="7180064" y="3466981"/>
            <a:ext cx="270272" cy="337899"/>
          </a:xfrm>
          <a:prstGeom prst="rect">
            <a:avLst/>
          </a:prstGeom>
          <a:noFill/>
          <a:ln/>
        </p:spPr>
        <p:txBody>
          <a:bodyPr wrap="none" lIns="0" tIns="0" rIns="0" bIns="0" rtlCol="0" anchor="t"/>
          <a:lstStyle/>
          <a:p>
            <a:pPr marL="0" indent="0" algn="ctr">
              <a:lnSpc>
                <a:spcPts val="2100"/>
              </a:lnSpc>
              <a:buNone/>
            </a:pPr>
            <a:r>
              <a:rPr lang="en-US" sz="2100" dirty="0">
                <a:solidFill>
                  <a:srgbClr val="EBECEF"/>
                </a:solidFill>
                <a:latin typeface="Fraunces Medium" pitchFamily="34" charset="0"/>
                <a:ea typeface="Fraunces Medium" pitchFamily="34" charset="-122"/>
                <a:cs typeface="Fraunces Medium" pitchFamily="34" charset="-120"/>
              </a:rPr>
              <a:t>3</a:t>
            </a:r>
            <a:endParaRPr lang="en-US" sz="2100" dirty="0"/>
          </a:p>
        </p:txBody>
      </p:sp>
      <p:sp>
        <p:nvSpPr>
          <p:cNvPr id="17" name="Text 15"/>
          <p:cNvSpPr/>
          <p:nvPr/>
        </p:nvSpPr>
        <p:spPr>
          <a:xfrm>
            <a:off x="4111109" y="3495080"/>
            <a:ext cx="2302907" cy="281583"/>
          </a:xfrm>
          <a:prstGeom prst="rect">
            <a:avLst/>
          </a:prstGeom>
          <a:noFill/>
          <a:ln/>
        </p:spPr>
        <p:txBody>
          <a:bodyPr wrap="none" lIns="0" tIns="0" rIns="0" bIns="0" rtlCol="0" anchor="t"/>
          <a:lstStyle/>
          <a:p>
            <a:pPr marL="0" indent="0" algn="r">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Step 3: Preprocessing</a:t>
            </a:r>
            <a:endParaRPr lang="en-US" sz="1750" dirty="0"/>
          </a:p>
        </p:txBody>
      </p:sp>
      <p:sp>
        <p:nvSpPr>
          <p:cNvPr id="18" name="Text 16"/>
          <p:cNvSpPr/>
          <p:nvPr/>
        </p:nvSpPr>
        <p:spPr>
          <a:xfrm>
            <a:off x="630793" y="3884771"/>
            <a:ext cx="5783223" cy="576739"/>
          </a:xfrm>
          <a:prstGeom prst="rect">
            <a:avLst/>
          </a:prstGeom>
          <a:noFill/>
          <a:ln/>
        </p:spPr>
        <p:txBody>
          <a:bodyPr wrap="square" lIns="0" tIns="0" rIns="0" bIns="0" rtlCol="0" anchor="t"/>
          <a:lstStyle/>
          <a:p>
            <a:pPr marL="0" indent="0" algn="r">
              <a:lnSpc>
                <a:spcPts val="2250"/>
              </a:lnSpc>
              <a:buNone/>
            </a:pPr>
            <a:r>
              <a:rPr lang="en-US" sz="1400" dirty="0">
                <a:solidFill>
                  <a:srgbClr val="EBECEF"/>
                </a:solidFill>
                <a:latin typeface="Epilogue" pitchFamily="34" charset="0"/>
                <a:ea typeface="Epilogue" pitchFamily="34" charset="-122"/>
                <a:cs typeface="Epilogue" pitchFamily="34" charset="-120"/>
              </a:rPr>
              <a:t>Background removal, resizing, noise reduction, edge &amp; vein feature extraction.</a:t>
            </a:r>
            <a:endParaRPr lang="en-US" sz="1400" dirty="0"/>
          </a:p>
        </p:txBody>
      </p:sp>
      <p:sp>
        <p:nvSpPr>
          <p:cNvPr id="19" name="Shape 17"/>
          <p:cNvSpPr/>
          <p:nvPr/>
        </p:nvSpPr>
        <p:spPr>
          <a:xfrm>
            <a:off x="7495103" y="4556641"/>
            <a:ext cx="540663" cy="22860"/>
          </a:xfrm>
          <a:prstGeom prst="roundRect">
            <a:avLst>
              <a:gd name="adj" fmla="val 331188"/>
            </a:avLst>
          </a:prstGeom>
          <a:solidFill>
            <a:srgbClr val="414A70"/>
          </a:solidFill>
          <a:ln/>
        </p:spPr>
      </p:sp>
      <p:sp>
        <p:nvSpPr>
          <p:cNvPr id="20" name="Shape 18"/>
          <p:cNvSpPr/>
          <p:nvPr/>
        </p:nvSpPr>
        <p:spPr>
          <a:xfrm>
            <a:off x="7112437" y="4365308"/>
            <a:ext cx="405527" cy="405527"/>
          </a:xfrm>
          <a:prstGeom prst="roundRect">
            <a:avLst>
              <a:gd name="adj" fmla="val 18669"/>
            </a:avLst>
          </a:prstGeom>
          <a:solidFill>
            <a:srgbClr val="283157"/>
          </a:solidFill>
          <a:ln w="7620">
            <a:solidFill>
              <a:srgbClr val="414A70"/>
            </a:solidFill>
            <a:prstDash val="solid"/>
          </a:ln>
        </p:spPr>
      </p:sp>
      <p:sp>
        <p:nvSpPr>
          <p:cNvPr id="21" name="Text 19"/>
          <p:cNvSpPr/>
          <p:nvPr/>
        </p:nvSpPr>
        <p:spPr>
          <a:xfrm>
            <a:off x="7180064" y="4399121"/>
            <a:ext cx="270272" cy="337899"/>
          </a:xfrm>
          <a:prstGeom prst="rect">
            <a:avLst/>
          </a:prstGeom>
          <a:noFill/>
          <a:ln/>
        </p:spPr>
        <p:txBody>
          <a:bodyPr wrap="none" lIns="0" tIns="0" rIns="0" bIns="0" rtlCol="0" anchor="t"/>
          <a:lstStyle/>
          <a:p>
            <a:pPr marL="0" indent="0" algn="ctr">
              <a:lnSpc>
                <a:spcPts val="2100"/>
              </a:lnSpc>
              <a:buNone/>
            </a:pPr>
            <a:r>
              <a:rPr lang="en-US" sz="2100" dirty="0">
                <a:solidFill>
                  <a:srgbClr val="EBECEF"/>
                </a:solidFill>
                <a:latin typeface="Fraunces Medium" pitchFamily="34" charset="0"/>
                <a:ea typeface="Fraunces Medium" pitchFamily="34" charset="-122"/>
                <a:cs typeface="Fraunces Medium" pitchFamily="34" charset="-120"/>
              </a:rPr>
              <a:t>4</a:t>
            </a:r>
            <a:endParaRPr lang="en-US" sz="2100" dirty="0"/>
          </a:p>
        </p:txBody>
      </p:sp>
      <p:sp>
        <p:nvSpPr>
          <p:cNvPr id="22" name="Text 20"/>
          <p:cNvSpPr/>
          <p:nvPr/>
        </p:nvSpPr>
        <p:spPr>
          <a:xfrm>
            <a:off x="8216384" y="4427220"/>
            <a:ext cx="2771061" cy="281583"/>
          </a:xfrm>
          <a:prstGeom prst="rect">
            <a:avLst/>
          </a:prstGeom>
          <a:noFill/>
          <a:ln/>
        </p:spPr>
        <p:txBody>
          <a:bodyPr wrap="none" lIns="0" tIns="0" rIns="0" bIns="0" rtlCol="0" anchor="t"/>
          <a:lstStyle/>
          <a:p>
            <a:pPr marL="0" indent="0" algn="l">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Step 4: Feature Extraction</a:t>
            </a:r>
            <a:endParaRPr lang="en-US" sz="1750" dirty="0"/>
          </a:p>
        </p:txBody>
      </p:sp>
      <p:sp>
        <p:nvSpPr>
          <p:cNvPr id="23" name="Text 21"/>
          <p:cNvSpPr/>
          <p:nvPr/>
        </p:nvSpPr>
        <p:spPr>
          <a:xfrm>
            <a:off x="8216384" y="4816912"/>
            <a:ext cx="5783223" cy="288369"/>
          </a:xfrm>
          <a:prstGeom prst="rect">
            <a:avLst/>
          </a:prstGeom>
          <a:noFill/>
          <a:ln/>
        </p:spPr>
        <p:txBody>
          <a:bodyPr wrap="non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Collect shape, texture, edge, and vein features.</a:t>
            </a:r>
            <a:endParaRPr lang="en-US" sz="1400" dirty="0"/>
          </a:p>
        </p:txBody>
      </p:sp>
      <p:sp>
        <p:nvSpPr>
          <p:cNvPr id="24" name="Shape 22"/>
          <p:cNvSpPr/>
          <p:nvPr/>
        </p:nvSpPr>
        <p:spPr>
          <a:xfrm>
            <a:off x="6594634" y="5488781"/>
            <a:ext cx="540663" cy="22860"/>
          </a:xfrm>
          <a:prstGeom prst="roundRect">
            <a:avLst>
              <a:gd name="adj" fmla="val 331188"/>
            </a:avLst>
          </a:prstGeom>
          <a:solidFill>
            <a:srgbClr val="414A70"/>
          </a:solidFill>
          <a:ln/>
        </p:spPr>
      </p:sp>
      <p:sp>
        <p:nvSpPr>
          <p:cNvPr id="25" name="Shape 23"/>
          <p:cNvSpPr/>
          <p:nvPr/>
        </p:nvSpPr>
        <p:spPr>
          <a:xfrm>
            <a:off x="7112437" y="5297448"/>
            <a:ext cx="405527" cy="405527"/>
          </a:xfrm>
          <a:prstGeom prst="roundRect">
            <a:avLst>
              <a:gd name="adj" fmla="val 18669"/>
            </a:avLst>
          </a:prstGeom>
          <a:solidFill>
            <a:srgbClr val="283157"/>
          </a:solidFill>
          <a:ln w="7620">
            <a:solidFill>
              <a:srgbClr val="414A70"/>
            </a:solidFill>
            <a:prstDash val="solid"/>
          </a:ln>
        </p:spPr>
      </p:sp>
      <p:sp>
        <p:nvSpPr>
          <p:cNvPr id="26" name="Text 24"/>
          <p:cNvSpPr/>
          <p:nvPr/>
        </p:nvSpPr>
        <p:spPr>
          <a:xfrm>
            <a:off x="7180064" y="5331262"/>
            <a:ext cx="270272" cy="337899"/>
          </a:xfrm>
          <a:prstGeom prst="rect">
            <a:avLst/>
          </a:prstGeom>
          <a:noFill/>
          <a:ln/>
        </p:spPr>
        <p:txBody>
          <a:bodyPr wrap="none" lIns="0" tIns="0" rIns="0" bIns="0" rtlCol="0" anchor="t"/>
          <a:lstStyle/>
          <a:p>
            <a:pPr marL="0" indent="0" algn="ctr">
              <a:lnSpc>
                <a:spcPts val="2100"/>
              </a:lnSpc>
              <a:buNone/>
            </a:pPr>
            <a:r>
              <a:rPr lang="en-US" sz="2100" dirty="0">
                <a:solidFill>
                  <a:srgbClr val="EBECEF"/>
                </a:solidFill>
                <a:latin typeface="Fraunces Medium" pitchFamily="34" charset="0"/>
                <a:ea typeface="Fraunces Medium" pitchFamily="34" charset="-122"/>
                <a:cs typeface="Fraunces Medium" pitchFamily="34" charset="-120"/>
              </a:rPr>
              <a:t>5</a:t>
            </a:r>
            <a:endParaRPr lang="en-US" sz="2100" dirty="0"/>
          </a:p>
        </p:txBody>
      </p:sp>
      <p:sp>
        <p:nvSpPr>
          <p:cNvPr id="27" name="Text 25"/>
          <p:cNvSpPr/>
          <p:nvPr/>
        </p:nvSpPr>
        <p:spPr>
          <a:xfrm>
            <a:off x="2498646" y="5359360"/>
            <a:ext cx="3915370" cy="281583"/>
          </a:xfrm>
          <a:prstGeom prst="rect">
            <a:avLst/>
          </a:prstGeom>
          <a:noFill/>
          <a:ln/>
        </p:spPr>
        <p:txBody>
          <a:bodyPr wrap="none" lIns="0" tIns="0" rIns="0" bIns="0" rtlCol="0" anchor="t"/>
          <a:lstStyle/>
          <a:p>
            <a:pPr marL="0" indent="0" algn="r">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Step 5: Classification (Hybrid Model)</a:t>
            </a:r>
            <a:endParaRPr lang="en-US" sz="1750" dirty="0"/>
          </a:p>
        </p:txBody>
      </p:sp>
      <p:sp>
        <p:nvSpPr>
          <p:cNvPr id="28" name="Text 26"/>
          <p:cNvSpPr/>
          <p:nvPr/>
        </p:nvSpPr>
        <p:spPr>
          <a:xfrm>
            <a:off x="630793" y="5749052"/>
            <a:ext cx="5783223" cy="576739"/>
          </a:xfrm>
          <a:prstGeom prst="rect">
            <a:avLst/>
          </a:prstGeom>
          <a:noFill/>
          <a:ln/>
        </p:spPr>
        <p:txBody>
          <a:bodyPr wrap="square" lIns="0" tIns="0" rIns="0" bIns="0" rtlCol="0" anchor="t"/>
          <a:lstStyle/>
          <a:p>
            <a:pPr marL="0" indent="0" algn="r">
              <a:lnSpc>
                <a:spcPts val="2250"/>
              </a:lnSpc>
              <a:buNone/>
            </a:pPr>
            <a:r>
              <a:rPr lang="en-US" sz="1400" dirty="0">
                <a:solidFill>
                  <a:srgbClr val="EBECEF"/>
                </a:solidFill>
                <a:latin typeface="Epilogue" pitchFamily="34" charset="0"/>
                <a:ea typeface="Epilogue" pitchFamily="34" charset="-122"/>
                <a:cs typeface="Epilogue" pitchFamily="34" charset="-120"/>
              </a:rPr>
              <a:t>If leaf detected, classify into plant species using CNN + SVM/Random Forest hybrid model.</a:t>
            </a:r>
            <a:endParaRPr lang="en-US" sz="1400" dirty="0"/>
          </a:p>
        </p:txBody>
      </p:sp>
      <p:sp>
        <p:nvSpPr>
          <p:cNvPr id="29" name="Shape 27"/>
          <p:cNvSpPr/>
          <p:nvPr/>
        </p:nvSpPr>
        <p:spPr>
          <a:xfrm>
            <a:off x="7495103" y="6420922"/>
            <a:ext cx="540663" cy="22860"/>
          </a:xfrm>
          <a:prstGeom prst="roundRect">
            <a:avLst>
              <a:gd name="adj" fmla="val 331188"/>
            </a:avLst>
          </a:prstGeom>
          <a:solidFill>
            <a:srgbClr val="414A70"/>
          </a:solidFill>
          <a:ln/>
        </p:spPr>
      </p:sp>
      <p:sp>
        <p:nvSpPr>
          <p:cNvPr id="30" name="Shape 28"/>
          <p:cNvSpPr/>
          <p:nvPr/>
        </p:nvSpPr>
        <p:spPr>
          <a:xfrm>
            <a:off x="7112437" y="6229588"/>
            <a:ext cx="405527" cy="405527"/>
          </a:xfrm>
          <a:prstGeom prst="roundRect">
            <a:avLst>
              <a:gd name="adj" fmla="val 18669"/>
            </a:avLst>
          </a:prstGeom>
          <a:solidFill>
            <a:srgbClr val="283157"/>
          </a:solidFill>
          <a:ln w="7620">
            <a:solidFill>
              <a:srgbClr val="414A70"/>
            </a:solidFill>
            <a:prstDash val="solid"/>
          </a:ln>
        </p:spPr>
      </p:sp>
      <p:sp>
        <p:nvSpPr>
          <p:cNvPr id="31" name="Text 29"/>
          <p:cNvSpPr/>
          <p:nvPr/>
        </p:nvSpPr>
        <p:spPr>
          <a:xfrm>
            <a:off x="7180064" y="6263402"/>
            <a:ext cx="270272" cy="337899"/>
          </a:xfrm>
          <a:prstGeom prst="rect">
            <a:avLst/>
          </a:prstGeom>
          <a:noFill/>
          <a:ln/>
        </p:spPr>
        <p:txBody>
          <a:bodyPr wrap="none" lIns="0" tIns="0" rIns="0" bIns="0" rtlCol="0" anchor="t"/>
          <a:lstStyle/>
          <a:p>
            <a:pPr marL="0" indent="0" algn="ctr">
              <a:lnSpc>
                <a:spcPts val="2100"/>
              </a:lnSpc>
              <a:buNone/>
            </a:pPr>
            <a:r>
              <a:rPr lang="en-US" sz="2100" dirty="0">
                <a:solidFill>
                  <a:srgbClr val="EBECEF"/>
                </a:solidFill>
                <a:latin typeface="Fraunces Medium" pitchFamily="34" charset="0"/>
                <a:ea typeface="Fraunces Medium" pitchFamily="34" charset="-122"/>
                <a:cs typeface="Fraunces Medium" pitchFamily="34" charset="-120"/>
              </a:rPr>
              <a:t>6</a:t>
            </a:r>
            <a:endParaRPr lang="en-US" sz="2100" dirty="0"/>
          </a:p>
        </p:txBody>
      </p:sp>
      <p:sp>
        <p:nvSpPr>
          <p:cNvPr id="32" name="Text 30"/>
          <p:cNvSpPr/>
          <p:nvPr/>
        </p:nvSpPr>
        <p:spPr>
          <a:xfrm>
            <a:off x="8216384" y="6291501"/>
            <a:ext cx="2253139" cy="281583"/>
          </a:xfrm>
          <a:prstGeom prst="rect">
            <a:avLst/>
          </a:prstGeom>
          <a:noFill/>
          <a:ln/>
        </p:spPr>
        <p:txBody>
          <a:bodyPr wrap="none" lIns="0" tIns="0" rIns="0" bIns="0" rtlCol="0" anchor="t"/>
          <a:lstStyle/>
          <a:p>
            <a:pPr marL="0" indent="0" algn="l">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Step 6: Output</a:t>
            </a:r>
            <a:endParaRPr lang="en-US" sz="1750" dirty="0"/>
          </a:p>
        </p:txBody>
      </p:sp>
      <p:sp>
        <p:nvSpPr>
          <p:cNvPr id="33" name="Text 31"/>
          <p:cNvSpPr/>
          <p:nvPr/>
        </p:nvSpPr>
        <p:spPr>
          <a:xfrm>
            <a:off x="8216384" y="6681192"/>
            <a:ext cx="5783223" cy="576739"/>
          </a:xfrm>
          <a:prstGeom prst="rect">
            <a:avLst/>
          </a:prstGeom>
          <a:noFill/>
          <a:ln/>
        </p:spPr>
        <p:txBody>
          <a:bodyPr wrap="square" lIns="0" tIns="0" rIns="0" bIns="0" rtlCol="0" anchor="t"/>
          <a:lstStyle/>
          <a:p>
            <a:pPr marL="0" indent="0" algn="l">
              <a:lnSpc>
                <a:spcPts val="2250"/>
              </a:lnSpc>
              <a:buNone/>
            </a:pPr>
            <a:r>
              <a:rPr lang="en-US" sz="1400" dirty="0">
                <a:solidFill>
                  <a:srgbClr val="EBECEF"/>
                </a:solidFill>
                <a:latin typeface="Epilogue" pitchFamily="34" charset="0"/>
                <a:ea typeface="Epilogue" pitchFamily="34" charset="-122"/>
                <a:cs typeface="Epilogue" pitchFamily="34" charset="-120"/>
              </a:rPr>
              <a:t>Show "Not a Leaf" if rejected, else display predicted plant species name.</a:t>
            </a:r>
            <a:endParaRPr lang="en-US" sz="1400" dirty="0"/>
          </a:p>
        </p:txBody>
      </p:sp>
      <p:sp>
        <p:nvSpPr>
          <p:cNvPr id="34" name="Rectangle: Rounded Corners 33">
            <a:extLst>
              <a:ext uri="{FF2B5EF4-FFF2-40B4-BE49-F238E27FC236}">
                <a16:creationId xmlns:a16="http://schemas.microsoft.com/office/drawing/2014/main" id="{603CC369-6BDD-0DC5-6310-A4B37E504B4E}"/>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2348" y="861893"/>
            <a:ext cx="7597021" cy="618173"/>
          </a:xfrm>
          <a:prstGeom prst="rect">
            <a:avLst/>
          </a:prstGeom>
          <a:noFill/>
          <a:ln/>
        </p:spPr>
        <p:txBody>
          <a:bodyPr wrap="none" lIns="0" tIns="0" rIns="0" bIns="0" rtlCol="0" anchor="t"/>
          <a:lstStyle/>
          <a:p>
            <a:pPr marL="0" indent="0" algn="l">
              <a:lnSpc>
                <a:spcPts val="4850"/>
              </a:lnSpc>
              <a:buNone/>
            </a:pPr>
            <a:r>
              <a:rPr lang="en-US" sz="3850" dirty="0">
                <a:solidFill>
                  <a:srgbClr val="FFFFFF"/>
                </a:solidFill>
                <a:latin typeface="Fraunces Medium" pitchFamily="34" charset="0"/>
                <a:ea typeface="Fraunces Medium" pitchFamily="34" charset="-122"/>
                <a:cs typeface="Fraunces Medium" pitchFamily="34" charset="-120"/>
              </a:rPr>
              <a:t>Dataset &amp; Requirement Analysis</a:t>
            </a:r>
            <a:endParaRPr lang="en-US" sz="3850" dirty="0"/>
          </a:p>
        </p:txBody>
      </p:sp>
      <p:sp>
        <p:nvSpPr>
          <p:cNvPr id="3" name="Text 1"/>
          <p:cNvSpPr/>
          <p:nvPr/>
        </p:nvSpPr>
        <p:spPr>
          <a:xfrm>
            <a:off x="692348" y="1974533"/>
            <a:ext cx="3520083" cy="309086"/>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Dataset Source &amp; Description:</a:t>
            </a:r>
            <a:endParaRPr lang="en-US" sz="1900" dirty="0"/>
          </a:p>
        </p:txBody>
      </p:sp>
      <p:sp>
        <p:nvSpPr>
          <p:cNvPr id="4" name="Text 2"/>
          <p:cNvSpPr/>
          <p:nvPr/>
        </p:nvSpPr>
        <p:spPr>
          <a:xfrm>
            <a:off x="692348" y="2481382"/>
            <a:ext cx="6381512" cy="949047"/>
          </a:xfrm>
          <a:prstGeom prst="rect">
            <a:avLst/>
          </a:prstGeom>
          <a:noFill/>
          <a:ln/>
        </p:spPr>
        <p:txBody>
          <a:bodyPr wrap="square" lIns="0" tIns="0" rIns="0" bIns="0" rtlCol="0" anchor="t"/>
          <a:lstStyle/>
          <a:p>
            <a:pPr marL="0" indent="0" algn="l">
              <a:lnSpc>
                <a:spcPts val="2450"/>
              </a:lnSpc>
              <a:buNone/>
            </a:pPr>
            <a:r>
              <a:rPr lang="en-US" sz="1550" dirty="0">
                <a:solidFill>
                  <a:srgbClr val="EBECEF"/>
                </a:solidFill>
                <a:latin typeface="Epilogue" pitchFamily="34" charset="0"/>
                <a:ea typeface="Epilogue" pitchFamily="34" charset="-122"/>
                <a:cs typeface="Epilogue" pitchFamily="34" charset="-120"/>
              </a:rPr>
              <a:t>We are primarily utilizing the </a:t>
            </a:r>
            <a:r>
              <a:rPr lang="en-US" sz="1550" b="1" dirty="0">
                <a:solidFill>
                  <a:srgbClr val="EBECEF"/>
                </a:solidFill>
                <a:latin typeface="Epilogue" pitchFamily="34" charset="0"/>
                <a:ea typeface="Epilogue" pitchFamily="34" charset="-122"/>
                <a:cs typeface="Epilogue" pitchFamily="34" charset="-120"/>
              </a:rPr>
              <a:t>“Plant Village Dataset”</a:t>
            </a:r>
            <a:r>
              <a:rPr lang="en-US" sz="1550" dirty="0">
                <a:solidFill>
                  <a:srgbClr val="EBECEF"/>
                </a:solidFill>
                <a:latin typeface="Epilogue" pitchFamily="34" charset="0"/>
                <a:ea typeface="Epilogue" pitchFamily="34" charset="-122"/>
                <a:cs typeface="Epilogue" pitchFamily="34" charset="-120"/>
              </a:rPr>
              <a:t>, which is publicly available and contains high-resolution images of leaves from various tree species. It includes:</a:t>
            </a:r>
            <a:endParaRPr lang="en-US" sz="1550" dirty="0"/>
          </a:p>
        </p:txBody>
      </p:sp>
      <p:sp>
        <p:nvSpPr>
          <p:cNvPr id="5" name="Text 3"/>
          <p:cNvSpPr/>
          <p:nvPr/>
        </p:nvSpPr>
        <p:spPr>
          <a:xfrm>
            <a:off x="692348" y="3608427"/>
            <a:ext cx="6381512" cy="316349"/>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BECEF"/>
                </a:solidFill>
                <a:latin typeface="Epilogue" pitchFamily="34" charset="0"/>
                <a:ea typeface="Epilogue" pitchFamily="34" charset="-122"/>
                <a:cs typeface="Epilogue" pitchFamily="34" charset="-120"/>
              </a:rPr>
              <a:t>Over 10 tree species</a:t>
            </a:r>
            <a:endParaRPr lang="en-US" sz="1550" dirty="0"/>
          </a:p>
        </p:txBody>
      </p:sp>
      <p:sp>
        <p:nvSpPr>
          <p:cNvPr id="6" name="Text 4"/>
          <p:cNvSpPr/>
          <p:nvPr/>
        </p:nvSpPr>
        <p:spPr>
          <a:xfrm>
            <a:off x="692348" y="3993952"/>
            <a:ext cx="6381512" cy="316349"/>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EBECEF"/>
                </a:solidFill>
                <a:latin typeface="Epilogue" pitchFamily="34" charset="0"/>
                <a:ea typeface="Epilogue" pitchFamily="34" charset="-122"/>
                <a:cs typeface="Epilogue" pitchFamily="34" charset="-120"/>
              </a:rPr>
              <a:t>Approximately 10,000 images</a:t>
            </a:r>
            <a:endParaRPr lang="en-US" sz="1550" dirty="0"/>
          </a:p>
        </p:txBody>
      </p:sp>
      <p:sp>
        <p:nvSpPr>
          <p:cNvPr id="7" name="Text 5"/>
          <p:cNvSpPr/>
          <p:nvPr/>
        </p:nvSpPr>
        <p:spPr>
          <a:xfrm>
            <a:off x="692348" y="4379476"/>
            <a:ext cx="6381512" cy="632698"/>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EBECEF"/>
                </a:solidFill>
                <a:latin typeface="Epilogue" pitchFamily="34" charset="0"/>
                <a:ea typeface="Epilogue" pitchFamily="34" charset="-122"/>
                <a:cs typeface="Epilogue" pitchFamily="34" charset="-120"/>
              </a:rPr>
              <a:t>Images captured in diverse conditions, including laboratory and field settings, which helps in generalizing the model.</a:t>
            </a:r>
            <a:endParaRPr lang="en-US" sz="1550" dirty="0"/>
          </a:p>
        </p:txBody>
      </p:sp>
      <p:sp>
        <p:nvSpPr>
          <p:cNvPr id="8" name="Text 6"/>
          <p:cNvSpPr/>
          <p:nvPr/>
        </p:nvSpPr>
        <p:spPr>
          <a:xfrm>
            <a:off x="692348" y="5190173"/>
            <a:ext cx="6381512" cy="632698"/>
          </a:xfrm>
          <a:prstGeom prst="rect">
            <a:avLst/>
          </a:prstGeom>
          <a:noFill/>
          <a:ln/>
        </p:spPr>
        <p:txBody>
          <a:bodyPr wrap="square" lIns="0" tIns="0" rIns="0" bIns="0" rtlCol="0" anchor="t"/>
          <a:lstStyle/>
          <a:p>
            <a:pPr marL="0" indent="0" algn="l">
              <a:lnSpc>
                <a:spcPts val="2450"/>
              </a:lnSpc>
              <a:buNone/>
            </a:pPr>
            <a:r>
              <a:rPr lang="en-US" sz="1550" dirty="0">
                <a:solidFill>
                  <a:srgbClr val="EBECEF"/>
                </a:solidFill>
                <a:latin typeface="Epilogue" pitchFamily="34" charset="0"/>
                <a:ea typeface="Epilogue" pitchFamily="34" charset="-122"/>
                <a:cs typeface="Epilogue" pitchFamily="34" charset="-120"/>
              </a:rPr>
              <a:t>Additionally, we plan to explore the </a:t>
            </a:r>
            <a:r>
              <a:rPr lang="en-US" sz="1550" b="1" dirty="0">
                <a:solidFill>
                  <a:srgbClr val="EBECEF"/>
                </a:solidFill>
                <a:latin typeface="Epilogue" pitchFamily="34" charset="0"/>
                <a:ea typeface="Epilogue" pitchFamily="34" charset="-122"/>
                <a:cs typeface="Epilogue" pitchFamily="34" charset="-120"/>
              </a:rPr>
              <a:t>Plant Village Dataset </a:t>
            </a:r>
            <a:r>
              <a:rPr lang="en-US" sz="1550" dirty="0">
                <a:solidFill>
                  <a:srgbClr val="EBECEF"/>
                </a:solidFill>
                <a:latin typeface="Epilogue" pitchFamily="34" charset="0"/>
                <a:ea typeface="Epilogue" pitchFamily="34" charset="-122"/>
                <a:cs typeface="Epilogue" pitchFamily="34" charset="-120"/>
              </a:rPr>
              <a:t>for further validation due to its controlled environment images.</a:t>
            </a:r>
            <a:endParaRPr lang="en-US" sz="1550" dirty="0"/>
          </a:p>
        </p:txBody>
      </p:sp>
      <p:sp>
        <p:nvSpPr>
          <p:cNvPr id="9" name="Text 7"/>
          <p:cNvSpPr/>
          <p:nvPr/>
        </p:nvSpPr>
        <p:spPr>
          <a:xfrm>
            <a:off x="7564160" y="1974533"/>
            <a:ext cx="3265051" cy="309086"/>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Key Features &amp; Parameters:</a:t>
            </a:r>
            <a:endParaRPr lang="en-US" sz="1900" dirty="0"/>
          </a:p>
        </p:txBody>
      </p:sp>
      <p:sp>
        <p:nvSpPr>
          <p:cNvPr id="10" name="Text 8"/>
          <p:cNvSpPr/>
          <p:nvPr/>
        </p:nvSpPr>
        <p:spPr>
          <a:xfrm>
            <a:off x="7564160" y="2481382"/>
            <a:ext cx="6381512" cy="632698"/>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BECEF"/>
                </a:solidFill>
                <a:latin typeface="Epilogue" pitchFamily="34" charset="0"/>
                <a:ea typeface="Epilogue" pitchFamily="34" charset="-122"/>
                <a:cs typeface="Epilogue" pitchFamily="34" charset="-120"/>
              </a:rPr>
              <a:t>Morphological Features:</a:t>
            </a:r>
            <a:r>
              <a:rPr lang="en-US" sz="1550" dirty="0">
                <a:solidFill>
                  <a:srgbClr val="EBECEF"/>
                </a:solidFill>
                <a:latin typeface="Epilogue" pitchFamily="34" charset="0"/>
                <a:ea typeface="Epilogue" pitchFamily="34" charset="-122"/>
                <a:cs typeface="Epilogue" pitchFamily="34" charset="-120"/>
              </a:rPr>
              <a:t> Area, perimeter, aspect ratio, eccentricity, solidity, convex hull area.</a:t>
            </a:r>
            <a:endParaRPr lang="en-US" sz="1550" dirty="0"/>
          </a:p>
        </p:txBody>
      </p:sp>
      <p:sp>
        <p:nvSpPr>
          <p:cNvPr id="11" name="Text 9"/>
          <p:cNvSpPr/>
          <p:nvPr/>
        </p:nvSpPr>
        <p:spPr>
          <a:xfrm>
            <a:off x="7564160" y="3183255"/>
            <a:ext cx="6381512" cy="949047"/>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BECEF"/>
                </a:solidFill>
                <a:latin typeface="Epilogue" pitchFamily="34" charset="0"/>
                <a:ea typeface="Epilogue" pitchFamily="34" charset="-122"/>
                <a:cs typeface="Epilogue" pitchFamily="34" charset="-120"/>
              </a:rPr>
              <a:t>Texture Features:</a:t>
            </a:r>
            <a:r>
              <a:rPr lang="en-US" sz="1550" dirty="0">
                <a:solidFill>
                  <a:srgbClr val="EBECEF"/>
                </a:solidFill>
                <a:latin typeface="Epilogue" pitchFamily="34" charset="0"/>
                <a:ea typeface="Epilogue" pitchFamily="34" charset="-122"/>
                <a:cs typeface="Epilogue" pitchFamily="34" charset="-120"/>
              </a:rPr>
              <a:t> Haralick features (contrast, correlation, energy, homogeneity) derived from GLCM, Local Binary Patterns (LBP).</a:t>
            </a:r>
            <a:endParaRPr lang="en-US" sz="1550" dirty="0"/>
          </a:p>
        </p:txBody>
      </p:sp>
      <p:sp>
        <p:nvSpPr>
          <p:cNvPr id="12" name="Text 10"/>
          <p:cNvSpPr/>
          <p:nvPr/>
        </p:nvSpPr>
        <p:spPr>
          <a:xfrm>
            <a:off x="7564160" y="4201478"/>
            <a:ext cx="6381512" cy="316349"/>
          </a:xfrm>
          <a:prstGeom prst="rect">
            <a:avLst/>
          </a:prstGeom>
          <a:noFill/>
          <a:ln/>
        </p:spPr>
        <p:txBody>
          <a:bodyPr wrap="none" lIns="0" tIns="0" rIns="0" bIns="0" rtlCol="0" anchor="t"/>
          <a:lstStyle/>
          <a:p>
            <a:pPr marL="342900" indent="-342900" algn="l">
              <a:lnSpc>
                <a:spcPts val="2450"/>
              </a:lnSpc>
              <a:buSzPct val="100000"/>
              <a:buChar char="•"/>
            </a:pPr>
            <a:r>
              <a:rPr lang="en-US" sz="1550" b="1" dirty="0">
                <a:solidFill>
                  <a:srgbClr val="EBECEF"/>
                </a:solidFill>
                <a:latin typeface="Epilogue" pitchFamily="34" charset="0"/>
                <a:ea typeface="Epilogue" pitchFamily="34" charset="-122"/>
                <a:cs typeface="Epilogue" pitchFamily="34" charset="-120"/>
              </a:rPr>
              <a:t>Color Features:</a:t>
            </a:r>
            <a:r>
              <a:rPr lang="en-US" sz="1550" dirty="0">
                <a:solidFill>
                  <a:srgbClr val="EBECEF"/>
                </a:solidFill>
                <a:latin typeface="Epilogue" pitchFamily="34" charset="0"/>
                <a:ea typeface="Epilogue" pitchFamily="34" charset="-122"/>
                <a:cs typeface="Epilogue" pitchFamily="34" charset="-120"/>
              </a:rPr>
              <a:t> Color histograms (RGB, HSV), color moments.</a:t>
            </a:r>
            <a:endParaRPr lang="en-US" sz="1550" dirty="0"/>
          </a:p>
        </p:txBody>
      </p:sp>
      <p:sp>
        <p:nvSpPr>
          <p:cNvPr id="13" name="Text 11"/>
          <p:cNvSpPr/>
          <p:nvPr/>
        </p:nvSpPr>
        <p:spPr>
          <a:xfrm>
            <a:off x="7564160" y="4587002"/>
            <a:ext cx="6381512" cy="632698"/>
          </a:xfrm>
          <a:prstGeom prst="rect">
            <a:avLst/>
          </a:prstGeom>
          <a:noFill/>
          <a:ln/>
        </p:spPr>
        <p:txBody>
          <a:bodyPr wrap="square" lIns="0" tIns="0" rIns="0" bIns="0" rtlCol="0" anchor="t"/>
          <a:lstStyle/>
          <a:p>
            <a:pPr marL="342900" indent="-342900" algn="l">
              <a:lnSpc>
                <a:spcPts val="2450"/>
              </a:lnSpc>
              <a:buSzPct val="100000"/>
              <a:buChar char="•"/>
            </a:pPr>
            <a:r>
              <a:rPr lang="en-US" sz="1550" b="1" dirty="0">
                <a:solidFill>
                  <a:srgbClr val="EBECEF"/>
                </a:solidFill>
                <a:latin typeface="Epilogue" pitchFamily="34" charset="0"/>
                <a:ea typeface="Epilogue" pitchFamily="34" charset="-122"/>
                <a:cs typeface="Epilogue" pitchFamily="34" charset="-120"/>
              </a:rPr>
              <a:t>Deep Learning Features:</a:t>
            </a:r>
            <a:r>
              <a:rPr lang="en-US" sz="1550" dirty="0">
                <a:solidFill>
                  <a:srgbClr val="EBECEF"/>
                </a:solidFill>
                <a:latin typeface="Epilogue" pitchFamily="34" charset="0"/>
                <a:ea typeface="Epilogue" pitchFamily="34" charset="-122"/>
                <a:cs typeface="Epilogue" pitchFamily="34" charset="-120"/>
              </a:rPr>
              <a:t> Embeddings extracted from intermediate layers of pre-trained CNNs.</a:t>
            </a:r>
            <a:endParaRPr lang="en-US" sz="1550" dirty="0"/>
          </a:p>
        </p:txBody>
      </p:sp>
      <p:sp>
        <p:nvSpPr>
          <p:cNvPr id="14" name="Text 12"/>
          <p:cNvSpPr/>
          <p:nvPr/>
        </p:nvSpPr>
        <p:spPr>
          <a:xfrm>
            <a:off x="7564160" y="5417463"/>
            <a:ext cx="2553057" cy="309086"/>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Preprocessing Status:</a:t>
            </a:r>
            <a:endParaRPr lang="en-US" sz="1900" dirty="0"/>
          </a:p>
        </p:txBody>
      </p:sp>
      <p:sp>
        <p:nvSpPr>
          <p:cNvPr id="15" name="Text 13"/>
          <p:cNvSpPr/>
          <p:nvPr/>
        </p:nvSpPr>
        <p:spPr>
          <a:xfrm>
            <a:off x="7564160" y="5924312"/>
            <a:ext cx="6381512" cy="1265396"/>
          </a:xfrm>
          <a:prstGeom prst="rect">
            <a:avLst/>
          </a:prstGeom>
          <a:noFill/>
          <a:ln/>
        </p:spPr>
        <p:txBody>
          <a:bodyPr wrap="square" lIns="0" tIns="0" rIns="0" bIns="0" rtlCol="0" anchor="t"/>
          <a:lstStyle/>
          <a:p>
            <a:pPr marL="0" indent="0" algn="l">
              <a:lnSpc>
                <a:spcPts val="2450"/>
              </a:lnSpc>
              <a:buNone/>
            </a:pPr>
            <a:r>
              <a:rPr lang="en-US" sz="1550" dirty="0">
                <a:solidFill>
                  <a:srgbClr val="EBECEF"/>
                </a:solidFill>
                <a:latin typeface="Epilogue" pitchFamily="34" charset="0"/>
                <a:ea typeface="Epilogue" pitchFamily="34" charset="-122"/>
                <a:cs typeface="Epilogue" pitchFamily="34" charset="-120"/>
              </a:rPr>
              <a:t>Initial image preprocessing (resizing, normalization, basic noise reduction) has been completed on a subset of the Leafsnap dataset to establish a baseline. Further augmentation and advanced segmentation techniques are in planning.</a:t>
            </a:r>
            <a:endParaRPr lang="en-US" sz="1550" dirty="0"/>
          </a:p>
        </p:txBody>
      </p:sp>
      <p:sp>
        <p:nvSpPr>
          <p:cNvPr id="16" name="Rectangle: Rounded Corners 15">
            <a:extLst>
              <a:ext uri="{FF2B5EF4-FFF2-40B4-BE49-F238E27FC236}">
                <a16:creationId xmlns:a16="http://schemas.microsoft.com/office/drawing/2014/main" id="{3B5A86B5-FEBD-7F98-DEF4-BB0DE1C0D3FC}"/>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54837"/>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Progress Till Date</a:t>
            </a:r>
            <a:endParaRPr lang="en-US" sz="4450" dirty="0"/>
          </a:p>
        </p:txBody>
      </p:sp>
      <p:sp>
        <p:nvSpPr>
          <p:cNvPr id="3" name="Shape 1"/>
          <p:cNvSpPr/>
          <p:nvPr/>
        </p:nvSpPr>
        <p:spPr>
          <a:xfrm>
            <a:off x="793790" y="2830592"/>
            <a:ext cx="3412331" cy="283488"/>
          </a:xfrm>
          <a:prstGeom prst="roundRect">
            <a:avLst>
              <a:gd name="adj" fmla="val 33606"/>
            </a:avLst>
          </a:prstGeom>
          <a:solidFill>
            <a:srgbClr val="283157"/>
          </a:solidFill>
          <a:ln w="7620">
            <a:solidFill>
              <a:srgbClr val="414A70"/>
            </a:solidFill>
            <a:prstDash val="solid"/>
          </a:ln>
        </p:spPr>
      </p:sp>
      <p:sp>
        <p:nvSpPr>
          <p:cNvPr id="4" name="Shape 2"/>
          <p:cNvSpPr/>
          <p:nvPr/>
        </p:nvSpPr>
        <p:spPr>
          <a:xfrm>
            <a:off x="793790" y="2830592"/>
            <a:ext cx="1364933" cy="283488"/>
          </a:xfrm>
          <a:prstGeom prst="roundRect">
            <a:avLst>
              <a:gd name="adj" fmla="val 33606"/>
            </a:avLst>
          </a:prstGeom>
          <a:solidFill>
            <a:srgbClr val="8C98CA"/>
          </a:solidFill>
          <a:ln/>
        </p:spPr>
      </p:sp>
      <p:sp>
        <p:nvSpPr>
          <p:cNvPr id="5" name="Text 3"/>
          <p:cNvSpPr/>
          <p:nvPr/>
        </p:nvSpPr>
        <p:spPr>
          <a:xfrm>
            <a:off x="4376142" y="2830592"/>
            <a:ext cx="576263" cy="283488"/>
          </a:xfrm>
          <a:prstGeom prst="rect">
            <a:avLst/>
          </a:prstGeom>
          <a:noFill/>
          <a:ln/>
        </p:spPr>
        <p:txBody>
          <a:bodyPr wrap="none" lIns="0" tIns="0" rIns="0" bIns="0" rtlCol="0" anchor="t"/>
          <a:lstStyle/>
          <a:p>
            <a:pPr marL="0" indent="0" algn="l">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40%</a:t>
            </a:r>
            <a:endParaRPr lang="en-US" sz="2200" dirty="0"/>
          </a:p>
        </p:txBody>
      </p:sp>
      <p:sp>
        <p:nvSpPr>
          <p:cNvPr id="6" name="Text 4"/>
          <p:cNvSpPr/>
          <p:nvPr/>
        </p:nvSpPr>
        <p:spPr>
          <a:xfrm>
            <a:off x="793790" y="33974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Literature Review</a:t>
            </a:r>
            <a:endParaRPr lang="en-US" sz="2200" dirty="0"/>
          </a:p>
        </p:txBody>
      </p:sp>
      <p:sp>
        <p:nvSpPr>
          <p:cNvPr id="7" name="Text 5"/>
          <p:cNvSpPr/>
          <p:nvPr/>
        </p:nvSpPr>
        <p:spPr>
          <a:xfrm>
            <a:off x="793790" y="388786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Comprehensive analysis of relevant research papers, identifying key insights and gaps.</a:t>
            </a:r>
            <a:endParaRPr lang="en-US" sz="1750" dirty="0"/>
          </a:p>
        </p:txBody>
      </p:sp>
      <p:sp>
        <p:nvSpPr>
          <p:cNvPr id="8" name="Shape 6"/>
          <p:cNvSpPr/>
          <p:nvPr/>
        </p:nvSpPr>
        <p:spPr>
          <a:xfrm>
            <a:off x="5235893" y="2830592"/>
            <a:ext cx="3268028" cy="283488"/>
          </a:xfrm>
          <a:prstGeom prst="roundRect">
            <a:avLst>
              <a:gd name="adj" fmla="val 33606"/>
            </a:avLst>
          </a:prstGeom>
          <a:solidFill>
            <a:srgbClr val="283157"/>
          </a:solidFill>
          <a:ln w="7620">
            <a:solidFill>
              <a:srgbClr val="414A70"/>
            </a:solidFill>
            <a:prstDash val="solid"/>
          </a:ln>
        </p:spPr>
      </p:sp>
      <p:sp>
        <p:nvSpPr>
          <p:cNvPr id="9" name="Shape 7"/>
          <p:cNvSpPr/>
          <p:nvPr/>
        </p:nvSpPr>
        <p:spPr>
          <a:xfrm>
            <a:off x="5235893" y="2830592"/>
            <a:ext cx="3268028" cy="283488"/>
          </a:xfrm>
          <a:prstGeom prst="roundRect">
            <a:avLst>
              <a:gd name="adj" fmla="val 33606"/>
            </a:avLst>
          </a:prstGeom>
          <a:solidFill>
            <a:srgbClr val="8C98CA"/>
          </a:solidFill>
          <a:ln/>
        </p:spPr>
      </p:sp>
      <p:sp>
        <p:nvSpPr>
          <p:cNvPr id="10" name="Text 8"/>
          <p:cNvSpPr/>
          <p:nvPr/>
        </p:nvSpPr>
        <p:spPr>
          <a:xfrm>
            <a:off x="8673941" y="2830592"/>
            <a:ext cx="720566" cy="283488"/>
          </a:xfrm>
          <a:prstGeom prst="rect">
            <a:avLst/>
          </a:prstGeom>
          <a:noFill/>
          <a:ln/>
        </p:spPr>
        <p:txBody>
          <a:bodyPr wrap="none" lIns="0" tIns="0" rIns="0" bIns="0" rtlCol="0" anchor="t"/>
          <a:lstStyle/>
          <a:p>
            <a:pPr marL="0" indent="0" algn="l">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100%</a:t>
            </a:r>
            <a:endParaRPr lang="en-US" sz="2200" dirty="0"/>
          </a:p>
        </p:txBody>
      </p:sp>
      <p:sp>
        <p:nvSpPr>
          <p:cNvPr id="11" name="Text 9"/>
          <p:cNvSpPr/>
          <p:nvPr/>
        </p:nvSpPr>
        <p:spPr>
          <a:xfrm>
            <a:off x="5235893" y="3397448"/>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Dataset Acquisition &amp; Preprocessing</a:t>
            </a:r>
            <a:endParaRPr lang="en-US" sz="2200" dirty="0"/>
          </a:p>
        </p:txBody>
      </p:sp>
      <p:sp>
        <p:nvSpPr>
          <p:cNvPr id="12" name="Text 10"/>
          <p:cNvSpPr/>
          <p:nvPr/>
        </p:nvSpPr>
        <p:spPr>
          <a:xfrm>
            <a:off x="5235893" y="4242197"/>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Leafsnap dataset acquired; initial cleaning, resizing, and normalization performed. Ongoing work on data balancing.</a:t>
            </a:r>
            <a:endParaRPr lang="en-US" sz="1750" dirty="0"/>
          </a:p>
        </p:txBody>
      </p:sp>
      <p:sp>
        <p:nvSpPr>
          <p:cNvPr id="13" name="Shape 11"/>
          <p:cNvSpPr/>
          <p:nvPr/>
        </p:nvSpPr>
        <p:spPr>
          <a:xfrm>
            <a:off x="9677995" y="2830592"/>
            <a:ext cx="3438287" cy="283488"/>
          </a:xfrm>
          <a:prstGeom prst="roundRect">
            <a:avLst>
              <a:gd name="adj" fmla="val 33606"/>
            </a:avLst>
          </a:prstGeom>
          <a:solidFill>
            <a:srgbClr val="283157"/>
          </a:solidFill>
          <a:ln w="7620">
            <a:solidFill>
              <a:srgbClr val="414A70"/>
            </a:solidFill>
            <a:prstDash val="solid"/>
          </a:ln>
        </p:spPr>
      </p:sp>
      <p:sp>
        <p:nvSpPr>
          <p:cNvPr id="14" name="Shape 12"/>
          <p:cNvSpPr/>
          <p:nvPr/>
        </p:nvSpPr>
        <p:spPr>
          <a:xfrm>
            <a:off x="9677995" y="2830592"/>
            <a:ext cx="859512" cy="283488"/>
          </a:xfrm>
          <a:prstGeom prst="roundRect">
            <a:avLst>
              <a:gd name="adj" fmla="val 33606"/>
            </a:avLst>
          </a:prstGeom>
          <a:solidFill>
            <a:srgbClr val="8C98CA"/>
          </a:solidFill>
          <a:ln/>
        </p:spPr>
      </p:sp>
      <p:sp>
        <p:nvSpPr>
          <p:cNvPr id="15" name="Text 13"/>
          <p:cNvSpPr/>
          <p:nvPr/>
        </p:nvSpPr>
        <p:spPr>
          <a:xfrm>
            <a:off x="13286303" y="2830592"/>
            <a:ext cx="550307" cy="283488"/>
          </a:xfrm>
          <a:prstGeom prst="rect">
            <a:avLst/>
          </a:prstGeom>
          <a:noFill/>
          <a:ln/>
        </p:spPr>
        <p:txBody>
          <a:bodyPr wrap="none" lIns="0" tIns="0" rIns="0" bIns="0" rtlCol="0" anchor="t"/>
          <a:lstStyle/>
          <a:p>
            <a:pPr marL="0" indent="0" algn="l">
              <a:lnSpc>
                <a:spcPts val="2200"/>
              </a:lnSpc>
              <a:buNone/>
            </a:pPr>
            <a:r>
              <a:rPr lang="en-US" sz="2200" dirty="0">
                <a:solidFill>
                  <a:srgbClr val="EBECEF"/>
                </a:solidFill>
                <a:latin typeface="Fraunces Medium" pitchFamily="34" charset="0"/>
                <a:ea typeface="Fraunces Medium" pitchFamily="34" charset="-122"/>
                <a:cs typeface="Fraunces Medium" pitchFamily="34" charset="-120"/>
              </a:rPr>
              <a:t>25%</a:t>
            </a:r>
            <a:endParaRPr lang="en-US" sz="2200" dirty="0"/>
          </a:p>
        </p:txBody>
      </p:sp>
      <p:sp>
        <p:nvSpPr>
          <p:cNvPr id="16" name="Text 14"/>
          <p:cNvSpPr/>
          <p:nvPr/>
        </p:nvSpPr>
        <p:spPr>
          <a:xfrm>
            <a:off x="9677995" y="3397448"/>
            <a:ext cx="4158615"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Traditional Feature Extraction Module</a:t>
            </a:r>
            <a:endParaRPr lang="en-US" sz="2200" dirty="0"/>
          </a:p>
        </p:txBody>
      </p:sp>
      <p:sp>
        <p:nvSpPr>
          <p:cNvPr id="17" name="Text 15"/>
          <p:cNvSpPr/>
          <p:nvPr/>
        </p:nvSpPr>
        <p:spPr>
          <a:xfrm>
            <a:off x="9677995" y="4242197"/>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Development of scripts for extracting morphological, texture, and color features from leaf images.</a:t>
            </a:r>
            <a:endParaRPr lang="en-US" sz="1750" dirty="0"/>
          </a:p>
        </p:txBody>
      </p:sp>
      <p:sp>
        <p:nvSpPr>
          <p:cNvPr id="18" name="Text 16"/>
          <p:cNvSpPr/>
          <p:nvPr/>
        </p:nvSpPr>
        <p:spPr>
          <a:xfrm>
            <a:off x="793790" y="594895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Overall work completed: 30%, encompassing data collection, initial preprocessing, and balancing efforts within the identified modules.</a:t>
            </a:r>
            <a:endParaRPr lang="en-US" sz="1750" dirty="0"/>
          </a:p>
        </p:txBody>
      </p:sp>
      <p:sp>
        <p:nvSpPr>
          <p:cNvPr id="19" name="Rectangle: Rounded Corners 18">
            <a:extLst>
              <a:ext uri="{FF2B5EF4-FFF2-40B4-BE49-F238E27FC236}">
                <a16:creationId xmlns:a16="http://schemas.microsoft.com/office/drawing/2014/main" id="{B41C9964-5CB7-915B-1F86-81B3081B56B6}"/>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55175"/>
          </a:xfrm>
          <a:prstGeom prst="rect">
            <a:avLst/>
          </a:prstGeom>
        </p:spPr>
      </p:pic>
      <p:sp>
        <p:nvSpPr>
          <p:cNvPr id="3" name="Text 0"/>
          <p:cNvSpPr/>
          <p:nvPr/>
        </p:nvSpPr>
        <p:spPr>
          <a:xfrm>
            <a:off x="659368" y="2874407"/>
            <a:ext cx="6564749" cy="588764"/>
          </a:xfrm>
          <a:prstGeom prst="rect">
            <a:avLst/>
          </a:prstGeom>
          <a:noFill/>
          <a:ln/>
        </p:spPr>
        <p:txBody>
          <a:bodyPr wrap="none" lIns="0" tIns="0" rIns="0" bIns="0" rtlCol="0" anchor="t"/>
          <a:lstStyle/>
          <a:p>
            <a:pPr marL="0" indent="0" algn="l">
              <a:lnSpc>
                <a:spcPts val="4600"/>
              </a:lnSpc>
              <a:buNone/>
            </a:pPr>
            <a:r>
              <a:rPr lang="en-US" sz="3700" dirty="0">
                <a:solidFill>
                  <a:srgbClr val="FFFFFF"/>
                </a:solidFill>
                <a:latin typeface="Fraunces Medium" pitchFamily="34" charset="0"/>
                <a:ea typeface="Fraunces Medium" pitchFamily="34" charset="-122"/>
                <a:cs typeface="Fraunces Medium" pitchFamily="34" charset="-120"/>
              </a:rPr>
              <a:t>Challenges Faced &amp; Solutions</a:t>
            </a:r>
            <a:endParaRPr lang="en-US" sz="3700" dirty="0"/>
          </a:p>
        </p:txBody>
      </p:sp>
      <p:sp>
        <p:nvSpPr>
          <p:cNvPr id="4" name="Shape 1"/>
          <p:cNvSpPr/>
          <p:nvPr/>
        </p:nvSpPr>
        <p:spPr>
          <a:xfrm>
            <a:off x="659368" y="3745706"/>
            <a:ext cx="4311610" cy="3964543"/>
          </a:xfrm>
          <a:prstGeom prst="roundRect">
            <a:avLst>
              <a:gd name="adj" fmla="val 1996"/>
            </a:avLst>
          </a:prstGeom>
          <a:solidFill>
            <a:srgbClr val="283157"/>
          </a:solidFill>
          <a:ln w="7620">
            <a:solidFill>
              <a:srgbClr val="414A70"/>
            </a:solidFill>
            <a:prstDash val="solid"/>
          </a:ln>
        </p:spPr>
      </p:sp>
      <p:sp>
        <p:nvSpPr>
          <p:cNvPr id="5" name="Shape 2"/>
          <p:cNvSpPr/>
          <p:nvPr/>
        </p:nvSpPr>
        <p:spPr>
          <a:xfrm>
            <a:off x="855345" y="3941683"/>
            <a:ext cx="565190" cy="565190"/>
          </a:xfrm>
          <a:prstGeom prst="roundRect">
            <a:avLst>
              <a:gd name="adj" fmla="val 16177012"/>
            </a:avLst>
          </a:prstGeom>
          <a:solidFill>
            <a:srgbClr val="8C98CA"/>
          </a:solidFill>
          <a:ln/>
        </p:spPr>
      </p:sp>
      <p:pic>
        <p:nvPicPr>
          <p:cNvPr id="6" name="Image 1" descr="preencoded.png"/>
          <p:cNvPicPr>
            <a:picLocks noChangeAspect="1"/>
          </p:cNvPicPr>
          <p:nvPr/>
        </p:nvPicPr>
        <p:blipFill>
          <a:blip r:embed="rId4"/>
          <a:stretch>
            <a:fillRect/>
          </a:stretch>
        </p:blipFill>
        <p:spPr>
          <a:xfrm>
            <a:off x="1010722" y="4065270"/>
            <a:ext cx="254318" cy="317897"/>
          </a:xfrm>
          <a:prstGeom prst="rect">
            <a:avLst/>
          </a:prstGeom>
        </p:spPr>
      </p:pic>
      <p:sp>
        <p:nvSpPr>
          <p:cNvPr id="7" name="Text 3"/>
          <p:cNvSpPr/>
          <p:nvPr/>
        </p:nvSpPr>
        <p:spPr>
          <a:xfrm>
            <a:off x="855345" y="4695230"/>
            <a:ext cx="2355175" cy="294323"/>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Dataset Imbalance</a:t>
            </a:r>
            <a:endParaRPr lang="en-US" sz="1850" dirty="0"/>
          </a:p>
        </p:txBody>
      </p:sp>
      <p:sp>
        <p:nvSpPr>
          <p:cNvPr id="8" name="Text 4"/>
          <p:cNvSpPr/>
          <p:nvPr/>
        </p:nvSpPr>
        <p:spPr>
          <a:xfrm>
            <a:off x="855345" y="5102543"/>
            <a:ext cx="3919657" cy="1808798"/>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Some species in the Leafsnap dataset have fewer samples, leading to potential model bias. </a:t>
            </a:r>
          </a:p>
          <a:p>
            <a:pPr marL="0" indent="0" algn="l">
              <a:lnSpc>
                <a:spcPts val="2350"/>
              </a:lnSpc>
              <a:buNone/>
            </a:pPr>
            <a:r>
              <a:rPr lang="en-US" sz="1450" b="1" dirty="0">
                <a:solidFill>
                  <a:srgbClr val="EBECEF"/>
                </a:solidFill>
                <a:latin typeface="Epilogue" pitchFamily="34" charset="0"/>
                <a:ea typeface="Epilogue" pitchFamily="34" charset="-122"/>
                <a:cs typeface="Epilogue" pitchFamily="34" charset="-120"/>
              </a:rPr>
              <a:t>Solution:</a:t>
            </a:r>
            <a:r>
              <a:rPr lang="en-US" sz="1450" dirty="0">
                <a:solidFill>
                  <a:srgbClr val="EBECEF"/>
                </a:solidFill>
                <a:latin typeface="Epilogue" pitchFamily="34" charset="0"/>
                <a:ea typeface="Epilogue" pitchFamily="34" charset="-122"/>
                <a:cs typeface="Epilogue" pitchFamily="34" charset="-120"/>
              </a:rPr>
              <a:t> Employing data augmentation techniques (rotation, zoom, flip) and exploring synthetic data generation for minority classes.</a:t>
            </a:r>
            <a:endParaRPr lang="en-US" sz="1450" dirty="0"/>
          </a:p>
        </p:txBody>
      </p:sp>
      <p:sp>
        <p:nvSpPr>
          <p:cNvPr id="9" name="Shape 5"/>
          <p:cNvSpPr/>
          <p:nvPr/>
        </p:nvSpPr>
        <p:spPr>
          <a:xfrm>
            <a:off x="5159335" y="3745706"/>
            <a:ext cx="4311610" cy="3964543"/>
          </a:xfrm>
          <a:prstGeom prst="roundRect">
            <a:avLst>
              <a:gd name="adj" fmla="val 1996"/>
            </a:avLst>
          </a:prstGeom>
          <a:solidFill>
            <a:srgbClr val="283157"/>
          </a:solidFill>
          <a:ln w="7620">
            <a:solidFill>
              <a:srgbClr val="414A70"/>
            </a:solidFill>
            <a:prstDash val="solid"/>
          </a:ln>
        </p:spPr>
      </p:sp>
      <p:sp>
        <p:nvSpPr>
          <p:cNvPr id="10" name="Shape 6"/>
          <p:cNvSpPr/>
          <p:nvPr/>
        </p:nvSpPr>
        <p:spPr>
          <a:xfrm>
            <a:off x="5355312" y="3941683"/>
            <a:ext cx="565190" cy="565190"/>
          </a:xfrm>
          <a:prstGeom prst="roundRect">
            <a:avLst>
              <a:gd name="adj" fmla="val 16177012"/>
            </a:avLst>
          </a:prstGeom>
          <a:solidFill>
            <a:srgbClr val="8C98CA"/>
          </a:solidFill>
          <a:ln/>
        </p:spPr>
      </p:sp>
      <p:pic>
        <p:nvPicPr>
          <p:cNvPr id="11" name="Image 2" descr="preencoded.png"/>
          <p:cNvPicPr>
            <a:picLocks noChangeAspect="1"/>
          </p:cNvPicPr>
          <p:nvPr/>
        </p:nvPicPr>
        <p:blipFill>
          <a:blip r:embed="rId5"/>
          <a:stretch>
            <a:fillRect/>
          </a:stretch>
        </p:blipFill>
        <p:spPr>
          <a:xfrm>
            <a:off x="5510689" y="4065270"/>
            <a:ext cx="254318" cy="317897"/>
          </a:xfrm>
          <a:prstGeom prst="rect">
            <a:avLst/>
          </a:prstGeom>
        </p:spPr>
      </p:pic>
      <p:sp>
        <p:nvSpPr>
          <p:cNvPr id="12" name="Text 7"/>
          <p:cNvSpPr/>
          <p:nvPr/>
        </p:nvSpPr>
        <p:spPr>
          <a:xfrm>
            <a:off x="5355312" y="4695230"/>
            <a:ext cx="2891314" cy="294323"/>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Edge Device Performance</a:t>
            </a:r>
            <a:endParaRPr lang="en-US" sz="1850" dirty="0"/>
          </a:p>
        </p:txBody>
      </p:sp>
      <p:sp>
        <p:nvSpPr>
          <p:cNvPr id="13" name="Text 8"/>
          <p:cNvSpPr/>
          <p:nvPr/>
        </p:nvSpPr>
        <p:spPr>
          <a:xfrm>
            <a:off x="5355312" y="5102543"/>
            <a:ext cx="3919657" cy="1808798"/>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Balancing model complexity with real-time inference on low-power devices. </a:t>
            </a:r>
          </a:p>
          <a:p>
            <a:pPr marL="0" indent="0" algn="l">
              <a:lnSpc>
                <a:spcPts val="2350"/>
              </a:lnSpc>
              <a:buNone/>
            </a:pPr>
            <a:r>
              <a:rPr lang="en-US" sz="1450" b="1" dirty="0">
                <a:solidFill>
                  <a:srgbClr val="EBECEF"/>
                </a:solidFill>
                <a:latin typeface="Epilogue" pitchFamily="34" charset="0"/>
                <a:ea typeface="Epilogue" pitchFamily="34" charset="-122"/>
                <a:cs typeface="Epilogue" pitchFamily="34" charset="-120"/>
              </a:rPr>
              <a:t>Solution:</a:t>
            </a:r>
            <a:r>
              <a:rPr lang="en-US" sz="1450" dirty="0">
                <a:solidFill>
                  <a:srgbClr val="EBECEF"/>
                </a:solidFill>
                <a:latin typeface="Epilogue" pitchFamily="34" charset="0"/>
                <a:ea typeface="Epilogue" pitchFamily="34" charset="-122"/>
                <a:cs typeface="Epilogue" pitchFamily="34" charset="-120"/>
              </a:rPr>
              <a:t> Focusing on lightweight CNN architectures, post-training quantization, and model pruning. Comparative analysis across Raspberry Pi and Jetson Nano.</a:t>
            </a:r>
            <a:endParaRPr lang="en-US" sz="1450" dirty="0"/>
          </a:p>
        </p:txBody>
      </p:sp>
      <p:sp>
        <p:nvSpPr>
          <p:cNvPr id="14" name="Shape 9"/>
          <p:cNvSpPr/>
          <p:nvPr/>
        </p:nvSpPr>
        <p:spPr>
          <a:xfrm>
            <a:off x="9659303" y="3745706"/>
            <a:ext cx="4311610" cy="3964543"/>
          </a:xfrm>
          <a:prstGeom prst="roundRect">
            <a:avLst>
              <a:gd name="adj" fmla="val 1996"/>
            </a:avLst>
          </a:prstGeom>
          <a:solidFill>
            <a:srgbClr val="283157"/>
          </a:solidFill>
          <a:ln w="7620">
            <a:solidFill>
              <a:srgbClr val="414A70"/>
            </a:solidFill>
            <a:prstDash val="solid"/>
          </a:ln>
        </p:spPr>
      </p:sp>
      <p:sp>
        <p:nvSpPr>
          <p:cNvPr id="15" name="Shape 10"/>
          <p:cNvSpPr/>
          <p:nvPr/>
        </p:nvSpPr>
        <p:spPr>
          <a:xfrm>
            <a:off x="9855279" y="3941683"/>
            <a:ext cx="565190" cy="565190"/>
          </a:xfrm>
          <a:prstGeom prst="roundRect">
            <a:avLst>
              <a:gd name="adj" fmla="val 16177012"/>
            </a:avLst>
          </a:prstGeom>
          <a:solidFill>
            <a:srgbClr val="8C98CA"/>
          </a:solidFill>
          <a:ln/>
        </p:spPr>
      </p:sp>
      <p:pic>
        <p:nvPicPr>
          <p:cNvPr id="16" name="Image 3" descr="preencoded.png"/>
          <p:cNvPicPr>
            <a:picLocks noChangeAspect="1"/>
          </p:cNvPicPr>
          <p:nvPr/>
        </p:nvPicPr>
        <p:blipFill>
          <a:blip r:embed="rId6"/>
          <a:stretch>
            <a:fillRect/>
          </a:stretch>
        </p:blipFill>
        <p:spPr>
          <a:xfrm>
            <a:off x="10010656" y="4065270"/>
            <a:ext cx="254318" cy="317897"/>
          </a:xfrm>
          <a:prstGeom prst="rect">
            <a:avLst/>
          </a:prstGeom>
        </p:spPr>
      </p:pic>
      <p:sp>
        <p:nvSpPr>
          <p:cNvPr id="17" name="Text 11"/>
          <p:cNvSpPr/>
          <p:nvPr/>
        </p:nvSpPr>
        <p:spPr>
          <a:xfrm>
            <a:off x="9855279" y="4695230"/>
            <a:ext cx="3200400" cy="294323"/>
          </a:xfrm>
          <a:prstGeom prst="rect">
            <a:avLst/>
          </a:prstGeom>
          <a:noFill/>
          <a:ln/>
        </p:spPr>
        <p:txBody>
          <a:bodyPr wrap="none" lIns="0" tIns="0" rIns="0" bIns="0" rtlCol="0" anchor="t"/>
          <a:lstStyle/>
          <a:p>
            <a:pPr marL="0" indent="0" algn="l">
              <a:lnSpc>
                <a:spcPts val="2300"/>
              </a:lnSpc>
              <a:buNone/>
            </a:pPr>
            <a:r>
              <a:rPr lang="en-US" sz="1850" dirty="0">
                <a:solidFill>
                  <a:srgbClr val="EBECEF"/>
                </a:solidFill>
                <a:latin typeface="Fraunces Medium" pitchFamily="34" charset="0"/>
                <a:ea typeface="Fraunces Medium" pitchFamily="34" charset="-122"/>
                <a:cs typeface="Fraunces Medium" pitchFamily="34" charset="-120"/>
              </a:rPr>
              <a:t>Feature Fusion Optimization</a:t>
            </a:r>
            <a:endParaRPr lang="en-US" sz="1850" dirty="0"/>
          </a:p>
        </p:txBody>
      </p:sp>
      <p:sp>
        <p:nvSpPr>
          <p:cNvPr id="18" name="Text 12"/>
          <p:cNvSpPr/>
          <p:nvPr/>
        </p:nvSpPr>
        <p:spPr>
          <a:xfrm>
            <a:off x="9855279" y="5102543"/>
            <a:ext cx="3919657" cy="2411730"/>
          </a:xfrm>
          <a:prstGeom prst="rect">
            <a:avLst/>
          </a:prstGeom>
          <a:noFill/>
          <a:ln/>
        </p:spPr>
        <p:txBody>
          <a:bodyPr wrap="square" lIns="0" tIns="0" rIns="0" bIns="0" rtlCol="0" anchor="t"/>
          <a:lstStyle/>
          <a:p>
            <a:pPr marL="0" indent="0" algn="l">
              <a:lnSpc>
                <a:spcPts val="2350"/>
              </a:lnSpc>
              <a:buNone/>
            </a:pPr>
            <a:r>
              <a:rPr lang="en-US" sz="1450" dirty="0">
                <a:solidFill>
                  <a:srgbClr val="EBECEF"/>
                </a:solidFill>
                <a:latin typeface="Epilogue" pitchFamily="34" charset="0"/>
                <a:ea typeface="Epilogue" pitchFamily="34" charset="-122"/>
                <a:cs typeface="Epilogue" pitchFamily="34" charset="-120"/>
              </a:rPr>
              <a:t>Determining the optimal method to combine deep and handcrafted features for maximum accuracy gain. </a:t>
            </a:r>
          </a:p>
          <a:p>
            <a:pPr marL="0" indent="0" algn="l">
              <a:lnSpc>
                <a:spcPts val="2350"/>
              </a:lnSpc>
              <a:buNone/>
            </a:pPr>
            <a:r>
              <a:rPr lang="en-US" sz="1450" b="1" dirty="0">
                <a:solidFill>
                  <a:srgbClr val="EBECEF"/>
                </a:solidFill>
                <a:latin typeface="Epilogue" pitchFamily="34" charset="0"/>
                <a:ea typeface="Epilogue" pitchFamily="34" charset="-122"/>
                <a:cs typeface="Epilogue" pitchFamily="34" charset="-120"/>
              </a:rPr>
              <a:t>Solution:</a:t>
            </a:r>
            <a:r>
              <a:rPr lang="en-US" sz="1450" dirty="0">
                <a:solidFill>
                  <a:srgbClr val="EBECEF"/>
                </a:solidFill>
                <a:latin typeface="Epilogue" pitchFamily="34" charset="0"/>
                <a:ea typeface="Epilogue" pitchFamily="34" charset="-122"/>
                <a:cs typeface="Epilogue" pitchFamily="34" charset="-120"/>
              </a:rPr>
              <a:t> Experimenting with different concatenation strategies, weighted fusion, and exploring attention mechanisms if feasible within edge constraints.</a:t>
            </a:r>
            <a:endParaRPr lang="en-US" sz="1450" dirty="0"/>
          </a:p>
        </p:txBody>
      </p:sp>
      <p:sp>
        <p:nvSpPr>
          <p:cNvPr id="19" name="Rectangle: Rounded Corners 18">
            <a:extLst>
              <a:ext uri="{FF2B5EF4-FFF2-40B4-BE49-F238E27FC236}">
                <a16:creationId xmlns:a16="http://schemas.microsoft.com/office/drawing/2014/main" id="{A0A76393-B602-8581-559A-566C3A9FCEE3}"/>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4252" y="537805"/>
            <a:ext cx="6955274" cy="611029"/>
          </a:xfrm>
          <a:prstGeom prst="rect">
            <a:avLst/>
          </a:prstGeom>
          <a:noFill/>
          <a:ln/>
        </p:spPr>
        <p:txBody>
          <a:bodyPr wrap="none" lIns="0" tIns="0" rIns="0" bIns="0" rtlCol="0" anchor="t"/>
          <a:lstStyle/>
          <a:p>
            <a:pPr marL="0" indent="0" algn="l">
              <a:lnSpc>
                <a:spcPts val="4800"/>
              </a:lnSpc>
              <a:buNone/>
            </a:pPr>
            <a:r>
              <a:rPr lang="en-US" sz="3800" dirty="0">
                <a:solidFill>
                  <a:srgbClr val="FFFFFF"/>
                </a:solidFill>
                <a:latin typeface="Fraunces Medium" pitchFamily="34" charset="0"/>
                <a:ea typeface="Fraunces Medium" pitchFamily="34" charset="-122"/>
                <a:cs typeface="Fraunces Medium" pitchFamily="34" charset="-120"/>
              </a:rPr>
              <a:t>Next Steps (Till September 15)</a:t>
            </a:r>
            <a:endParaRPr lang="en-US" sz="3800" dirty="0"/>
          </a:p>
        </p:txBody>
      </p:sp>
      <p:pic>
        <p:nvPicPr>
          <p:cNvPr id="3" name="Image 0" descr="preencoded.png"/>
          <p:cNvPicPr>
            <a:picLocks noChangeAspect="1"/>
          </p:cNvPicPr>
          <p:nvPr/>
        </p:nvPicPr>
        <p:blipFill>
          <a:blip r:embed="rId3"/>
          <a:stretch>
            <a:fillRect/>
          </a:stretch>
        </p:blipFill>
        <p:spPr>
          <a:xfrm>
            <a:off x="684252" y="1539835"/>
            <a:ext cx="195501" cy="244316"/>
          </a:xfrm>
          <a:prstGeom prst="rect">
            <a:avLst/>
          </a:prstGeom>
        </p:spPr>
      </p:pic>
      <p:sp>
        <p:nvSpPr>
          <p:cNvPr id="4" name="Shape 1"/>
          <p:cNvSpPr/>
          <p:nvPr/>
        </p:nvSpPr>
        <p:spPr>
          <a:xfrm>
            <a:off x="684252" y="1849160"/>
            <a:ext cx="6533198" cy="22860"/>
          </a:xfrm>
          <a:prstGeom prst="rect">
            <a:avLst/>
          </a:prstGeom>
          <a:solidFill>
            <a:srgbClr val="8C98CA"/>
          </a:solidFill>
          <a:ln/>
        </p:spPr>
      </p:sp>
      <p:sp>
        <p:nvSpPr>
          <p:cNvPr id="5" name="Text 2"/>
          <p:cNvSpPr/>
          <p:nvPr/>
        </p:nvSpPr>
        <p:spPr>
          <a:xfrm>
            <a:off x="684252" y="1992630"/>
            <a:ext cx="4055745" cy="305514"/>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Complete Advanced Preprocessing</a:t>
            </a:r>
            <a:endParaRPr lang="en-US" sz="1900" dirty="0"/>
          </a:p>
        </p:txBody>
      </p:sp>
      <p:sp>
        <p:nvSpPr>
          <p:cNvPr id="6" name="Text 3"/>
          <p:cNvSpPr/>
          <p:nvPr/>
        </p:nvSpPr>
        <p:spPr>
          <a:xfrm>
            <a:off x="684252" y="2415421"/>
            <a:ext cx="6533198" cy="625554"/>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Implement robust leaf segmentation and data augmentation pipelines.</a:t>
            </a:r>
            <a:endParaRPr lang="en-US" sz="1500" dirty="0"/>
          </a:p>
        </p:txBody>
      </p:sp>
      <p:pic>
        <p:nvPicPr>
          <p:cNvPr id="7" name="Image 1" descr="preencoded.png"/>
          <p:cNvPicPr>
            <a:picLocks noChangeAspect="1"/>
          </p:cNvPicPr>
          <p:nvPr/>
        </p:nvPicPr>
        <p:blipFill>
          <a:blip r:embed="rId4"/>
          <a:stretch>
            <a:fillRect/>
          </a:stretch>
        </p:blipFill>
        <p:spPr>
          <a:xfrm>
            <a:off x="7412950" y="1539835"/>
            <a:ext cx="195501" cy="244316"/>
          </a:xfrm>
          <a:prstGeom prst="rect">
            <a:avLst/>
          </a:prstGeom>
        </p:spPr>
      </p:pic>
      <p:sp>
        <p:nvSpPr>
          <p:cNvPr id="8" name="Shape 4"/>
          <p:cNvSpPr/>
          <p:nvPr/>
        </p:nvSpPr>
        <p:spPr>
          <a:xfrm>
            <a:off x="7412950" y="1849160"/>
            <a:ext cx="6533198" cy="22860"/>
          </a:xfrm>
          <a:prstGeom prst="rect">
            <a:avLst/>
          </a:prstGeom>
          <a:solidFill>
            <a:srgbClr val="8C98CA"/>
          </a:solidFill>
          <a:ln/>
        </p:spPr>
      </p:sp>
      <p:sp>
        <p:nvSpPr>
          <p:cNvPr id="9" name="Text 5"/>
          <p:cNvSpPr/>
          <p:nvPr/>
        </p:nvSpPr>
        <p:spPr>
          <a:xfrm>
            <a:off x="7412950" y="1992630"/>
            <a:ext cx="3861554" cy="305514"/>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Refine Hybrid Feature Extraction</a:t>
            </a:r>
            <a:endParaRPr lang="en-US" sz="1900" dirty="0"/>
          </a:p>
        </p:txBody>
      </p:sp>
      <p:sp>
        <p:nvSpPr>
          <p:cNvPr id="10" name="Text 6"/>
          <p:cNvSpPr/>
          <p:nvPr/>
        </p:nvSpPr>
        <p:spPr>
          <a:xfrm>
            <a:off x="7412950" y="2415421"/>
            <a:ext cx="6533198" cy="625554"/>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Fine-tune deep feature extractors and optimize handcrafted feature computation for efficiency.</a:t>
            </a:r>
            <a:endParaRPr lang="en-US" sz="1500" dirty="0"/>
          </a:p>
        </p:txBody>
      </p:sp>
      <p:pic>
        <p:nvPicPr>
          <p:cNvPr id="11" name="Image 2" descr="preencoded.png"/>
          <p:cNvPicPr>
            <a:picLocks noChangeAspect="1"/>
          </p:cNvPicPr>
          <p:nvPr/>
        </p:nvPicPr>
        <p:blipFill>
          <a:blip r:embed="rId5"/>
          <a:stretch>
            <a:fillRect/>
          </a:stretch>
        </p:blipFill>
        <p:spPr>
          <a:xfrm>
            <a:off x="684252" y="3383042"/>
            <a:ext cx="195501" cy="244316"/>
          </a:xfrm>
          <a:prstGeom prst="rect">
            <a:avLst/>
          </a:prstGeom>
        </p:spPr>
      </p:pic>
      <p:sp>
        <p:nvSpPr>
          <p:cNvPr id="12" name="Shape 7"/>
          <p:cNvSpPr/>
          <p:nvPr/>
        </p:nvSpPr>
        <p:spPr>
          <a:xfrm>
            <a:off x="684252" y="3692366"/>
            <a:ext cx="6533198" cy="22860"/>
          </a:xfrm>
          <a:prstGeom prst="rect">
            <a:avLst/>
          </a:prstGeom>
          <a:solidFill>
            <a:srgbClr val="8C98CA"/>
          </a:solidFill>
          <a:ln/>
        </p:spPr>
      </p:sp>
      <p:sp>
        <p:nvSpPr>
          <p:cNvPr id="13" name="Text 8"/>
          <p:cNvSpPr/>
          <p:nvPr/>
        </p:nvSpPr>
        <p:spPr>
          <a:xfrm>
            <a:off x="684252" y="3835837"/>
            <a:ext cx="4409123" cy="305514"/>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Develop &amp; Evaluate Hybrid Classifiers</a:t>
            </a:r>
            <a:endParaRPr lang="en-US" sz="1900" dirty="0"/>
          </a:p>
        </p:txBody>
      </p:sp>
      <p:sp>
        <p:nvSpPr>
          <p:cNvPr id="14" name="Text 9"/>
          <p:cNvSpPr/>
          <p:nvPr/>
        </p:nvSpPr>
        <p:spPr>
          <a:xfrm>
            <a:off x="684252" y="4258628"/>
            <a:ext cx="6533198" cy="625554"/>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Train and rigorously evaluate multiple hybrid classification models (e.g., SVM, Random Forest, compact NN) on the fused feature set.</a:t>
            </a:r>
            <a:endParaRPr lang="en-US" sz="1500" dirty="0"/>
          </a:p>
        </p:txBody>
      </p:sp>
      <p:pic>
        <p:nvPicPr>
          <p:cNvPr id="15" name="Image 3" descr="preencoded.png"/>
          <p:cNvPicPr>
            <a:picLocks noChangeAspect="1"/>
          </p:cNvPicPr>
          <p:nvPr/>
        </p:nvPicPr>
        <p:blipFill>
          <a:blip r:embed="rId6"/>
          <a:stretch>
            <a:fillRect/>
          </a:stretch>
        </p:blipFill>
        <p:spPr>
          <a:xfrm>
            <a:off x="7412950" y="3383042"/>
            <a:ext cx="195501" cy="244316"/>
          </a:xfrm>
          <a:prstGeom prst="rect">
            <a:avLst/>
          </a:prstGeom>
        </p:spPr>
      </p:pic>
      <p:sp>
        <p:nvSpPr>
          <p:cNvPr id="16" name="Shape 10"/>
          <p:cNvSpPr/>
          <p:nvPr/>
        </p:nvSpPr>
        <p:spPr>
          <a:xfrm>
            <a:off x="7412950" y="3692366"/>
            <a:ext cx="6533198" cy="22860"/>
          </a:xfrm>
          <a:prstGeom prst="rect">
            <a:avLst/>
          </a:prstGeom>
          <a:solidFill>
            <a:srgbClr val="8C98CA"/>
          </a:solidFill>
          <a:ln/>
        </p:spPr>
      </p:sp>
      <p:sp>
        <p:nvSpPr>
          <p:cNvPr id="17" name="Text 11"/>
          <p:cNvSpPr/>
          <p:nvPr/>
        </p:nvSpPr>
        <p:spPr>
          <a:xfrm>
            <a:off x="7412950" y="3835837"/>
            <a:ext cx="4842867" cy="305514"/>
          </a:xfrm>
          <a:prstGeom prst="rect">
            <a:avLst/>
          </a:prstGeom>
          <a:noFill/>
          <a:ln/>
        </p:spPr>
        <p:txBody>
          <a:bodyPr wrap="none" lIns="0" tIns="0" rIns="0" bIns="0" rtlCol="0" anchor="t"/>
          <a:lstStyle/>
          <a:p>
            <a:pPr marL="0" indent="0" algn="l">
              <a:lnSpc>
                <a:spcPts val="2400"/>
              </a:lnSpc>
              <a:buNone/>
            </a:pPr>
            <a:r>
              <a:rPr lang="en-US" sz="1900" dirty="0">
                <a:solidFill>
                  <a:srgbClr val="EBECEF"/>
                </a:solidFill>
                <a:latin typeface="Fraunces Medium" pitchFamily="34" charset="0"/>
                <a:ea typeface="Fraunces Medium" pitchFamily="34" charset="-122"/>
                <a:cs typeface="Fraunces Medium" pitchFamily="34" charset="-120"/>
              </a:rPr>
              <a:t>Initial Edge Deployment &amp; Benchmarking</a:t>
            </a:r>
            <a:endParaRPr lang="en-US" sz="1900" dirty="0"/>
          </a:p>
        </p:txBody>
      </p:sp>
      <p:sp>
        <p:nvSpPr>
          <p:cNvPr id="18" name="Text 12"/>
          <p:cNvSpPr/>
          <p:nvPr/>
        </p:nvSpPr>
        <p:spPr>
          <a:xfrm>
            <a:off x="7412950" y="4258628"/>
            <a:ext cx="6533198" cy="938332"/>
          </a:xfrm>
          <a:prstGeom prst="rect">
            <a:avLst/>
          </a:prstGeom>
          <a:noFill/>
          <a:ln/>
        </p:spPr>
        <p:txBody>
          <a:bodyPr wrap="square" lIns="0" tIns="0" rIns="0" bIns="0" rtlCol="0" anchor="t"/>
          <a:lstStyle/>
          <a:p>
            <a:pPr marL="0" indent="0" algn="l">
              <a:lnSpc>
                <a:spcPts val="2450"/>
              </a:lnSpc>
              <a:buNone/>
            </a:pPr>
            <a:r>
              <a:rPr lang="en-US" sz="1500" dirty="0">
                <a:solidFill>
                  <a:srgbClr val="EBECEF"/>
                </a:solidFill>
                <a:latin typeface="Epilogue" pitchFamily="34" charset="0"/>
                <a:ea typeface="Epilogue" pitchFamily="34" charset="-122"/>
                <a:cs typeface="Epilogue" pitchFamily="34" charset="-120"/>
              </a:rPr>
              <a:t>Port the best performing hybrid model to an edge device (Raspberry Pi/Jetson Nano) and conduct preliminary performance benchmarking (inference time, accuracy).</a:t>
            </a:r>
            <a:endParaRPr lang="en-US" sz="1500" dirty="0"/>
          </a:p>
        </p:txBody>
      </p:sp>
      <p:sp>
        <p:nvSpPr>
          <p:cNvPr id="19" name="Text 13"/>
          <p:cNvSpPr/>
          <p:nvPr/>
        </p:nvSpPr>
        <p:spPr>
          <a:xfrm>
            <a:off x="684252" y="5636776"/>
            <a:ext cx="2636282" cy="305514"/>
          </a:xfrm>
          <a:prstGeom prst="rect">
            <a:avLst/>
          </a:prstGeom>
          <a:noFill/>
          <a:ln/>
        </p:spPr>
        <p:txBody>
          <a:bodyPr wrap="none" lIns="0" tIns="0" rIns="0" bIns="0" rtlCol="0" anchor="t"/>
          <a:lstStyle/>
          <a:p>
            <a:pPr marL="0" indent="0" algn="l">
              <a:lnSpc>
                <a:spcPts val="2400"/>
              </a:lnSpc>
              <a:buNone/>
            </a:pPr>
            <a:r>
              <a:rPr lang="en-US" sz="1900" dirty="0">
                <a:solidFill>
                  <a:srgbClr val="FFFFFF"/>
                </a:solidFill>
                <a:latin typeface="Fraunces Medium" pitchFamily="34" charset="0"/>
                <a:ea typeface="Fraunces Medium" pitchFamily="34" charset="-122"/>
                <a:cs typeface="Fraunces Medium" pitchFamily="34" charset="-120"/>
              </a:rPr>
              <a:t>Expected Deliverables:</a:t>
            </a:r>
            <a:endParaRPr lang="en-US" sz="1900" dirty="0"/>
          </a:p>
        </p:txBody>
      </p:sp>
      <p:sp>
        <p:nvSpPr>
          <p:cNvPr id="20" name="Text 14"/>
          <p:cNvSpPr/>
          <p:nvPr/>
        </p:nvSpPr>
        <p:spPr>
          <a:xfrm>
            <a:off x="684252" y="6235541"/>
            <a:ext cx="13261896" cy="312777"/>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Functional code for optimized leaf image preprocessing and feature extraction.</a:t>
            </a:r>
            <a:endParaRPr lang="en-US" sz="1500" dirty="0"/>
          </a:p>
        </p:txBody>
      </p:sp>
      <p:sp>
        <p:nvSpPr>
          <p:cNvPr id="21" name="Text 15"/>
          <p:cNvSpPr/>
          <p:nvPr/>
        </p:nvSpPr>
        <p:spPr>
          <a:xfrm>
            <a:off x="684252" y="6616660"/>
            <a:ext cx="13261896" cy="312777"/>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Trained hybrid classification models with performance metrics (accuracy, precision, recall).</a:t>
            </a:r>
            <a:endParaRPr lang="en-US" sz="1500" dirty="0"/>
          </a:p>
        </p:txBody>
      </p:sp>
      <p:sp>
        <p:nvSpPr>
          <p:cNvPr id="22" name="Text 16"/>
          <p:cNvSpPr/>
          <p:nvPr/>
        </p:nvSpPr>
        <p:spPr>
          <a:xfrm>
            <a:off x="684252" y="6997779"/>
            <a:ext cx="13261896" cy="312777"/>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Comparative analysis report of different hybrid model configurations.</a:t>
            </a:r>
            <a:endParaRPr lang="en-US" sz="1500" dirty="0"/>
          </a:p>
        </p:txBody>
      </p:sp>
      <p:sp>
        <p:nvSpPr>
          <p:cNvPr id="23" name="Text 17"/>
          <p:cNvSpPr/>
          <p:nvPr/>
        </p:nvSpPr>
        <p:spPr>
          <a:xfrm>
            <a:off x="684252" y="7378898"/>
            <a:ext cx="13261896" cy="312777"/>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BECEF"/>
                </a:solidFill>
                <a:latin typeface="Epilogue" pitchFamily="34" charset="0"/>
                <a:ea typeface="Epilogue" pitchFamily="34" charset="-122"/>
                <a:cs typeface="Epilogue" pitchFamily="34" charset="-120"/>
              </a:rPr>
              <a:t>Initial demonstration of the model running on an edge device.</a:t>
            </a:r>
            <a:endParaRPr lang="en-US" sz="1500" dirty="0"/>
          </a:p>
        </p:txBody>
      </p:sp>
      <p:sp>
        <p:nvSpPr>
          <p:cNvPr id="24" name="Rectangle: Rounded Corners 23">
            <a:extLst>
              <a:ext uri="{FF2B5EF4-FFF2-40B4-BE49-F238E27FC236}">
                <a16:creationId xmlns:a16="http://schemas.microsoft.com/office/drawing/2014/main" id="{8EA1D059-7C55-C9C6-95AA-AAE2B3F032DD}"/>
              </a:ext>
            </a:extLst>
          </p:cNvPr>
          <p:cNvSpPr/>
          <p:nvPr/>
        </p:nvSpPr>
        <p:spPr>
          <a:xfrm>
            <a:off x="12745843" y="7730728"/>
            <a:ext cx="1806498" cy="479502"/>
          </a:xfrm>
          <a:prstGeom prst="roundRect">
            <a:avLst/>
          </a:prstGeom>
          <a:solidFill>
            <a:srgbClr val="080E26"/>
          </a:solidFill>
          <a:ln>
            <a:solidFill>
              <a:srgbClr val="080E26"/>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1411</Words>
  <Application>Microsoft Office PowerPoint</Application>
  <PresentationFormat>Custom</PresentationFormat>
  <Paragraphs>140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Epilogue</vt:lpstr>
      <vt:lpstr>Fraunces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Rajat Kumar Dash</cp:lastModifiedBy>
  <cp:revision>8</cp:revision>
  <dcterms:created xsi:type="dcterms:W3CDTF">2025-08-24T07:10:43Z</dcterms:created>
  <dcterms:modified xsi:type="dcterms:W3CDTF">2025-08-24T20:37:54Z</dcterms:modified>
</cp:coreProperties>
</file>